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rchivo Black" charset="1" panose="020B0A03020202020B04"/>
      <p:regular r:id="rId26"/>
    </p:embeddedFont>
    <p:embeddedFont>
      <p:font typeface="Garet Bold" charset="1" panose="00000000000000000000"/>
      <p:regular r:id="rId27"/>
    </p:embeddedFont>
    <p:embeddedFont>
      <p:font typeface="Garet"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VAGkfvQ0s50.mp4" Type="http://schemas.openxmlformats.org/officeDocument/2006/relationships/video"/><Relationship Id="rId5" Target="../media/VAGkfvQ0s50.mp4" Type="http://schemas.microsoft.com/office/2007/relationships/media"/><Relationship Id="rId6"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5498742" y="8695322"/>
            <a:ext cx="1880002" cy="946837"/>
          </a:xfrm>
          <a:custGeom>
            <a:avLst/>
            <a:gdLst/>
            <a:ahLst/>
            <a:cxnLst/>
            <a:rect r="r" b="b" t="t" l="l"/>
            <a:pathLst>
              <a:path h="946837" w="1880002">
                <a:moveTo>
                  <a:pt x="0" y="0"/>
                </a:moveTo>
                <a:lnTo>
                  <a:pt x="1880002" y="0"/>
                </a:lnTo>
                <a:lnTo>
                  <a:pt x="1880002" y="946837"/>
                </a:lnTo>
                <a:lnTo>
                  <a:pt x="0" y="94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7354" y="208101"/>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5"/>
            <a:stretch>
              <a:fillRect l="0" t="0" r="0" b="0"/>
            </a:stretch>
          </a:blipFill>
        </p:spPr>
      </p:sp>
      <p:sp>
        <p:nvSpPr>
          <p:cNvPr name="TextBox 5" id="5"/>
          <p:cNvSpPr txBox="true"/>
          <p:nvPr/>
        </p:nvSpPr>
        <p:spPr>
          <a:xfrm rot="0">
            <a:off x="317354" y="7410114"/>
            <a:ext cx="9373830" cy="2679719"/>
          </a:xfrm>
          <a:prstGeom prst="rect">
            <a:avLst/>
          </a:prstGeom>
        </p:spPr>
        <p:txBody>
          <a:bodyPr anchor="t" rtlCol="false" tIns="0" lIns="0" bIns="0" rIns="0">
            <a:spAutoFit/>
          </a:bodyPr>
          <a:lstStyle/>
          <a:p>
            <a:pPr algn="l">
              <a:lnSpc>
                <a:spcPts val="3573"/>
              </a:lnSpc>
            </a:pPr>
            <a:r>
              <a:rPr lang="en-US" sz="2748" u="sng">
                <a:solidFill>
                  <a:srgbClr val="000000"/>
                </a:solidFill>
                <a:latin typeface="Archivo Black"/>
                <a:ea typeface="Archivo Black"/>
                <a:cs typeface="Archivo Black"/>
                <a:sym typeface="Archivo Black"/>
              </a:rPr>
              <a:t>TEAM</a:t>
            </a:r>
          </a:p>
          <a:p>
            <a:pPr algn="l">
              <a:lnSpc>
                <a:spcPts val="3573"/>
              </a:lnSpc>
            </a:pPr>
            <a:r>
              <a:rPr lang="en-US" sz="2748">
                <a:solidFill>
                  <a:srgbClr val="000000"/>
                </a:solidFill>
                <a:latin typeface="Archivo Black"/>
                <a:ea typeface="Archivo Black"/>
                <a:cs typeface="Archivo Black"/>
                <a:sym typeface="Archivo Black"/>
              </a:rPr>
              <a:t>Banda Raj Kishore</a:t>
            </a:r>
          </a:p>
          <a:p>
            <a:pPr algn="l">
              <a:lnSpc>
                <a:spcPts val="3573"/>
              </a:lnSpc>
            </a:pPr>
            <a:r>
              <a:rPr lang="en-US" sz="2748">
                <a:solidFill>
                  <a:srgbClr val="000000"/>
                </a:solidFill>
                <a:latin typeface="Archivo Black"/>
                <a:ea typeface="Archivo Black"/>
                <a:cs typeface="Archivo Black"/>
                <a:sym typeface="Archivo Black"/>
              </a:rPr>
              <a:t>Himanshu Salunkhe</a:t>
            </a:r>
          </a:p>
          <a:p>
            <a:pPr algn="l">
              <a:lnSpc>
                <a:spcPts val="3573"/>
              </a:lnSpc>
            </a:pPr>
            <a:r>
              <a:rPr lang="en-US" sz="2748">
                <a:solidFill>
                  <a:srgbClr val="000000"/>
                </a:solidFill>
                <a:latin typeface="Archivo Black"/>
                <a:ea typeface="Archivo Black"/>
                <a:cs typeface="Archivo Black"/>
                <a:sym typeface="Archivo Black"/>
              </a:rPr>
              <a:t>Shreyansh Gaykwad</a:t>
            </a:r>
          </a:p>
          <a:p>
            <a:pPr algn="l">
              <a:lnSpc>
                <a:spcPts val="3573"/>
              </a:lnSpc>
            </a:pPr>
            <a:r>
              <a:rPr lang="en-US" sz="2748">
                <a:solidFill>
                  <a:srgbClr val="000000"/>
                </a:solidFill>
                <a:latin typeface="Archivo Black"/>
                <a:ea typeface="Archivo Black"/>
                <a:cs typeface="Archivo Black"/>
                <a:sym typeface="Archivo Black"/>
              </a:rPr>
              <a:t>Gunigari Nihith</a:t>
            </a:r>
          </a:p>
          <a:p>
            <a:pPr algn="l" marL="0" indent="0" lvl="0">
              <a:lnSpc>
                <a:spcPts val="3573"/>
              </a:lnSpc>
            </a:pPr>
            <a:r>
              <a:rPr lang="en-US" sz="2748">
                <a:solidFill>
                  <a:srgbClr val="000000"/>
                </a:solidFill>
                <a:latin typeface="Archivo Black"/>
                <a:ea typeface="Archivo Black"/>
                <a:cs typeface="Archivo Black"/>
                <a:sym typeface="Archivo Black"/>
              </a:rPr>
              <a:t>Kondeti Harshini</a:t>
            </a:r>
          </a:p>
        </p:txBody>
      </p:sp>
      <p:sp>
        <p:nvSpPr>
          <p:cNvPr name="TextBox 6" id="6"/>
          <p:cNvSpPr txBox="true"/>
          <p:nvPr/>
        </p:nvSpPr>
        <p:spPr>
          <a:xfrm rot="0">
            <a:off x="7173567" y="3582946"/>
            <a:ext cx="3306374" cy="680086"/>
          </a:xfrm>
          <a:prstGeom prst="rect">
            <a:avLst/>
          </a:prstGeom>
        </p:spPr>
        <p:txBody>
          <a:bodyPr anchor="t" rtlCol="false" tIns="0" lIns="0" bIns="0" rIns="0">
            <a:spAutoFit/>
          </a:bodyPr>
          <a:lstStyle/>
          <a:p>
            <a:pPr algn="ctr" marL="0" indent="0" lvl="0">
              <a:lnSpc>
                <a:spcPts val="5459"/>
              </a:lnSpc>
              <a:spcBef>
                <a:spcPct val="0"/>
              </a:spcBef>
            </a:pPr>
            <a:r>
              <a:rPr lang="en-US" b="true" sz="4199" u="sng">
                <a:solidFill>
                  <a:srgbClr val="2B2B2B"/>
                </a:solidFill>
                <a:latin typeface="Garet Bold"/>
                <a:ea typeface="Garet Bold"/>
                <a:cs typeface="Garet Bold"/>
                <a:sym typeface="Garet Bold"/>
              </a:rPr>
              <a:t>TITLE</a:t>
            </a:r>
          </a:p>
        </p:txBody>
      </p:sp>
      <p:sp>
        <p:nvSpPr>
          <p:cNvPr name="TextBox 7" id="7"/>
          <p:cNvSpPr txBox="true"/>
          <p:nvPr/>
        </p:nvSpPr>
        <p:spPr>
          <a:xfrm rot="0">
            <a:off x="2025809" y="4766467"/>
            <a:ext cx="13601890" cy="1295931"/>
          </a:xfrm>
          <a:prstGeom prst="rect">
            <a:avLst/>
          </a:prstGeom>
        </p:spPr>
        <p:txBody>
          <a:bodyPr anchor="t" rtlCol="false" tIns="0" lIns="0" bIns="0" rIns="0">
            <a:spAutoFit/>
          </a:bodyPr>
          <a:lstStyle/>
          <a:p>
            <a:pPr algn="ctr" marL="0" indent="0" lvl="0">
              <a:lnSpc>
                <a:spcPts val="5226"/>
              </a:lnSpc>
              <a:spcBef>
                <a:spcPct val="0"/>
              </a:spcBef>
            </a:pPr>
            <a:r>
              <a:rPr lang="en-US" b="true" sz="4020">
                <a:solidFill>
                  <a:srgbClr val="2B2B2B"/>
                </a:solidFill>
                <a:latin typeface="Garet Bold"/>
                <a:ea typeface="Garet Bold"/>
                <a:cs typeface="Garet Bold"/>
                <a:sym typeface="Garet Bold"/>
              </a:rPr>
              <a:t>ECG Monitoring using Raspberry Pi Pico and Heart Sensor Module</a:t>
            </a:r>
          </a:p>
        </p:txBody>
      </p:sp>
      <p:sp>
        <p:nvSpPr>
          <p:cNvPr name="TextBox 8" id="8"/>
          <p:cNvSpPr txBox="true"/>
          <p:nvPr/>
        </p:nvSpPr>
        <p:spPr>
          <a:xfrm rot="0">
            <a:off x="3051838" y="2681866"/>
            <a:ext cx="11549832" cy="596281"/>
          </a:xfrm>
          <a:prstGeom prst="rect">
            <a:avLst/>
          </a:prstGeom>
        </p:spPr>
        <p:txBody>
          <a:bodyPr anchor="t" rtlCol="false" tIns="0" lIns="0" bIns="0" rIns="0">
            <a:spAutoFit/>
          </a:bodyPr>
          <a:lstStyle/>
          <a:p>
            <a:pPr algn="ctr" marL="0" indent="0" lvl="0">
              <a:lnSpc>
                <a:spcPts val="4123"/>
              </a:lnSpc>
              <a:spcBef>
                <a:spcPct val="0"/>
              </a:spcBef>
            </a:pPr>
            <a:r>
              <a:rPr lang="en-US" sz="5286" spc="-417">
                <a:solidFill>
                  <a:srgbClr val="000000"/>
                </a:solidFill>
                <a:latin typeface="Archivo Black"/>
                <a:ea typeface="Archivo Black"/>
                <a:cs typeface="Archivo Black"/>
                <a:sym typeface="Archivo Black"/>
              </a:rPr>
              <a:t>PROJECT PRESENTATION</a:t>
            </a:r>
          </a:p>
        </p:txBody>
      </p:sp>
      <p:sp>
        <p:nvSpPr>
          <p:cNvPr name="TextBox 9" id="9"/>
          <p:cNvSpPr txBox="true"/>
          <p:nvPr/>
        </p:nvSpPr>
        <p:spPr>
          <a:xfrm rot="0">
            <a:off x="317354" y="878952"/>
            <a:ext cx="17653293" cy="492021"/>
          </a:xfrm>
          <a:prstGeom prst="rect">
            <a:avLst/>
          </a:prstGeom>
        </p:spPr>
        <p:txBody>
          <a:bodyPr anchor="t" rtlCol="false" tIns="0" lIns="0" bIns="0" rIns="0">
            <a:spAutoFit/>
          </a:bodyPr>
          <a:lstStyle/>
          <a:p>
            <a:pPr algn="ctr" marL="0" indent="0" lvl="0">
              <a:lnSpc>
                <a:spcPts val="3315"/>
              </a:lnSpc>
              <a:spcBef>
                <a:spcPct val="0"/>
              </a:spcBef>
            </a:pPr>
            <a:r>
              <a:rPr lang="en-US" sz="4250" spc="-335">
                <a:solidFill>
                  <a:srgbClr val="004AAD"/>
                </a:solidFill>
                <a:latin typeface="Archivo Black"/>
                <a:ea typeface="Archivo Black"/>
                <a:cs typeface="Archivo Black"/>
                <a:sym typeface="Archivo Black"/>
              </a:rPr>
              <a:t>INDIAN INSTITUTE OF TECHNOLOGY, KHARAGPUR</a:t>
            </a:r>
          </a:p>
        </p:txBody>
      </p:sp>
      <p:sp>
        <p:nvSpPr>
          <p:cNvPr name="TextBox 10" id="10"/>
          <p:cNvSpPr txBox="true"/>
          <p:nvPr/>
        </p:nvSpPr>
        <p:spPr>
          <a:xfrm rot="0">
            <a:off x="644672" y="1557697"/>
            <a:ext cx="16998657" cy="343629"/>
          </a:xfrm>
          <a:prstGeom prst="rect">
            <a:avLst/>
          </a:prstGeom>
        </p:spPr>
        <p:txBody>
          <a:bodyPr anchor="t" rtlCol="false" tIns="0" lIns="0" bIns="0" rIns="0">
            <a:spAutoFit/>
          </a:bodyPr>
          <a:lstStyle/>
          <a:p>
            <a:pPr algn="ctr" marL="0" indent="0" lvl="0">
              <a:lnSpc>
                <a:spcPts val="2378"/>
              </a:lnSpc>
              <a:spcBef>
                <a:spcPct val="0"/>
              </a:spcBef>
            </a:pPr>
            <a:r>
              <a:rPr lang="en-US" sz="3049" spc="-240">
                <a:solidFill>
                  <a:srgbClr val="004AAD"/>
                </a:solidFill>
                <a:latin typeface="Archivo Black"/>
                <a:ea typeface="Archivo Black"/>
                <a:cs typeface="Archivo Black"/>
                <a:sym typeface="Archivo Black"/>
              </a:rPr>
              <a:t>ELECTRONICS AND ELECTRICAL COMMUNICATION ENGINEERING DEPARTMENT</a:t>
            </a:r>
          </a:p>
        </p:txBody>
      </p:sp>
      <p:sp>
        <p:nvSpPr>
          <p:cNvPr name="TextBox 11" id="11"/>
          <p:cNvSpPr txBox="true"/>
          <p:nvPr/>
        </p:nvSpPr>
        <p:spPr>
          <a:xfrm rot="0">
            <a:off x="4457085" y="6499159"/>
            <a:ext cx="9373830" cy="517560"/>
          </a:xfrm>
          <a:prstGeom prst="rect">
            <a:avLst/>
          </a:prstGeom>
        </p:spPr>
        <p:txBody>
          <a:bodyPr anchor="t" rtlCol="false" tIns="0" lIns="0" bIns="0" rIns="0">
            <a:spAutoFit/>
          </a:bodyPr>
          <a:lstStyle/>
          <a:p>
            <a:pPr algn="ctr" marL="0" indent="0" lvl="0">
              <a:lnSpc>
                <a:spcPts val="4397"/>
              </a:lnSpc>
            </a:pPr>
            <a:r>
              <a:rPr lang="en-US" sz="2748" u="sng">
                <a:solidFill>
                  <a:srgbClr val="000000"/>
                </a:solidFill>
                <a:latin typeface="Archivo Black"/>
                <a:ea typeface="Archivo Black"/>
                <a:cs typeface="Archivo Black"/>
                <a:sym typeface="Archivo Black"/>
              </a:rPr>
              <a:t>GUIDE:</a:t>
            </a:r>
            <a:r>
              <a:rPr lang="en-US" sz="2748">
                <a:solidFill>
                  <a:srgbClr val="000000"/>
                </a:solidFill>
                <a:latin typeface="Archivo Black"/>
                <a:ea typeface="Archivo Black"/>
                <a:cs typeface="Archivo Black"/>
                <a:sym typeface="Archivo Black"/>
              </a:rPr>
              <a:t> Prof. Mrinal Kanthi Mandal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762385" y="1294728"/>
            <a:ext cx="13348077"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Hardware Components</a:t>
            </a:r>
          </a:p>
        </p:txBody>
      </p:sp>
      <p:sp>
        <p:nvSpPr>
          <p:cNvPr name="TextBox 4" id="4"/>
          <p:cNvSpPr txBox="true"/>
          <p:nvPr/>
        </p:nvSpPr>
        <p:spPr>
          <a:xfrm rot="0">
            <a:off x="762385" y="2695218"/>
            <a:ext cx="12173912" cy="5229225"/>
          </a:xfrm>
          <a:prstGeom prst="rect">
            <a:avLst/>
          </a:prstGeom>
        </p:spPr>
        <p:txBody>
          <a:bodyPr anchor="t" rtlCol="false" tIns="0" lIns="0" bIns="0" rIns="0">
            <a:spAutoFit/>
          </a:bodyPr>
          <a:lstStyle/>
          <a:p>
            <a:pPr algn="l">
              <a:lnSpc>
                <a:spcPts val="4170"/>
              </a:lnSpc>
            </a:pPr>
            <a:r>
              <a:rPr lang="en-US" sz="3475">
                <a:solidFill>
                  <a:srgbClr val="000000"/>
                </a:solidFill>
                <a:latin typeface="Garet"/>
                <a:ea typeface="Garet"/>
                <a:cs typeface="Garet"/>
                <a:sym typeface="Garet"/>
              </a:rPr>
              <a:t>Key Features</a:t>
            </a:r>
          </a:p>
          <a:p>
            <a:pPr algn="l" marL="750349" indent="-375175" lvl="1">
              <a:lnSpc>
                <a:spcPts val="4170"/>
              </a:lnSpc>
              <a:buFont typeface="Arial"/>
              <a:buChar char="•"/>
            </a:pPr>
            <a:r>
              <a:rPr lang="en-US" sz="3475">
                <a:solidFill>
                  <a:srgbClr val="000000"/>
                </a:solidFill>
                <a:latin typeface="Garet"/>
                <a:ea typeface="Garet"/>
                <a:cs typeface="Garet"/>
                <a:sym typeface="Garet"/>
              </a:rPr>
              <a:t>Integrated amplification and noise filtering.</a:t>
            </a:r>
          </a:p>
          <a:p>
            <a:pPr algn="l" marL="750349" indent="-375175" lvl="1">
              <a:lnSpc>
                <a:spcPts val="4170"/>
              </a:lnSpc>
              <a:buFont typeface="Arial"/>
              <a:buChar char="•"/>
            </a:pPr>
            <a:r>
              <a:rPr lang="en-US" sz="3475">
                <a:solidFill>
                  <a:srgbClr val="000000"/>
                </a:solidFill>
                <a:latin typeface="Garet"/>
                <a:ea typeface="Garet"/>
                <a:cs typeface="Garet"/>
                <a:sym typeface="Garet"/>
              </a:rPr>
              <a:t>pretty good noise rejection (CMRR: 80 dB for dc to 60 Hz).</a:t>
            </a:r>
          </a:p>
          <a:p>
            <a:pPr algn="l" marL="750349" indent="-375175" lvl="1">
              <a:lnSpc>
                <a:spcPts val="4170"/>
              </a:lnSpc>
              <a:buFont typeface="Arial"/>
              <a:buChar char="•"/>
            </a:pPr>
            <a:r>
              <a:rPr lang="en-US" sz="3475">
                <a:solidFill>
                  <a:srgbClr val="000000"/>
                </a:solidFill>
                <a:latin typeface="Garet"/>
                <a:ea typeface="Garet"/>
                <a:cs typeface="Garet"/>
                <a:sym typeface="Garet"/>
              </a:rPr>
              <a:t>Removes motion artifacts and high-frequency noise.</a:t>
            </a:r>
          </a:p>
          <a:p>
            <a:pPr algn="l" marL="750349" indent="-375175" lvl="1">
              <a:lnSpc>
                <a:spcPts val="4170"/>
              </a:lnSpc>
              <a:buFont typeface="Arial"/>
              <a:buChar char="•"/>
            </a:pPr>
            <a:r>
              <a:rPr lang="en-US" sz="3475">
                <a:solidFill>
                  <a:srgbClr val="000000"/>
                </a:solidFill>
                <a:latin typeface="Garet"/>
                <a:ea typeface="Garet"/>
                <a:cs typeface="Garet"/>
                <a:sym typeface="Garet"/>
              </a:rPr>
              <a:t>Low power consumption (170 μA typical).</a:t>
            </a:r>
          </a:p>
          <a:p>
            <a:pPr algn="l" marL="750349" indent="-375175" lvl="1">
              <a:lnSpc>
                <a:spcPts val="4170"/>
              </a:lnSpc>
              <a:buFont typeface="Arial"/>
              <a:buChar char="•"/>
            </a:pPr>
            <a:r>
              <a:rPr lang="en-US" sz="3475">
                <a:solidFill>
                  <a:srgbClr val="000000"/>
                </a:solidFill>
                <a:latin typeface="Garet"/>
                <a:ea typeface="Garet"/>
                <a:cs typeface="Garet"/>
                <a:sym typeface="Garet"/>
              </a:rPr>
              <a:t>Right Leg Drive (RLD) amplifier for improved common-mode rejection.</a:t>
            </a:r>
          </a:p>
          <a:p>
            <a:pPr algn="l" marL="750349" indent="-375175" lvl="1">
              <a:lnSpc>
                <a:spcPts val="4170"/>
              </a:lnSpc>
              <a:buFont typeface="Arial"/>
              <a:buChar char="•"/>
            </a:pPr>
            <a:r>
              <a:rPr lang="en-US" sz="3475">
                <a:solidFill>
                  <a:srgbClr val="000000"/>
                </a:solidFill>
                <a:latin typeface="Garet"/>
                <a:ea typeface="Garet"/>
                <a:cs typeface="Garet"/>
                <a:sym typeface="Garet"/>
              </a:rPr>
              <a:t>Compact size, ideal for portable devices.</a:t>
            </a:r>
          </a:p>
        </p:txBody>
      </p:sp>
      <p:sp>
        <p:nvSpPr>
          <p:cNvPr name="Freeform 5" id="5"/>
          <p:cNvSpPr/>
          <p:nvPr/>
        </p:nvSpPr>
        <p:spPr>
          <a:xfrm flipH="false" flipV="false" rot="0">
            <a:off x="12936296" y="2380621"/>
            <a:ext cx="4589132" cy="5848894"/>
          </a:xfrm>
          <a:custGeom>
            <a:avLst/>
            <a:gdLst/>
            <a:ahLst/>
            <a:cxnLst/>
            <a:rect r="r" b="b" t="t" l="l"/>
            <a:pathLst>
              <a:path h="5848894" w="4589132">
                <a:moveTo>
                  <a:pt x="0" y="0"/>
                </a:moveTo>
                <a:lnTo>
                  <a:pt x="4589132" y="0"/>
                </a:lnTo>
                <a:lnTo>
                  <a:pt x="4589132" y="5848893"/>
                </a:lnTo>
                <a:lnTo>
                  <a:pt x="0" y="5848893"/>
                </a:lnTo>
                <a:lnTo>
                  <a:pt x="0" y="0"/>
                </a:lnTo>
                <a:close/>
              </a:path>
            </a:pathLst>
          </a:custGeom>
          <a:blipFill>
            <a:blip r:embed="rId3"/>
            <a:stretch>
              <a:fillRect l="0" t="0" r="0" b="0"/>
            </a:stretch>
          </a:blipFill>
        </p:spPr>
      </p:sp>
      <p:sp>
        <p:nvSpPr>
          <p:cNvPr name="Freeform 6" id="6"/>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9754399" y="2488028"/>
            <a:ext cx="6899566" cy="6301385"/>
          </a:xfrm>
          <a:custGeom>
            <a:avLst/>
            <a:gdLst/>
            <a:ahLst/>
            <a:cxnLst/>
            <a:rect r="r" b="b" t="t" l="l"/>
            <a:pathLst>
              <a:path h="6301385" w="6899566">
                <a:moveTo>
                  <a:pt x="0" y="0"/>
                </a:moveTo>
                <a:lnTo>
                  <a:pt x="6899566" y="0"/>
                </a:lnTo>
                <a:lnTo>
                  <a:pt x="6899566" y="6301385"/>
                </a:lnTo>
                <a:lnTo>
                  <a:pt x="0" y="6301385"/>
                </a:lnTo>
                <a:lnTo>
                  <a:pt x="0" y="0"/>
                </a:lnTo>
                <a:close/>
              </a:path>
            </a:pathLst>
          </a:custGeom>
          <a:blipFill>
            <a:blip r:embed="rId3"/>
            <a:stretch>
              <a:fillRect l="0" t="0" r="0" b="0"/>
            </a:stretch>
          </a:blipFill>
        </p:spPr>
      </p:sp>
      <p:sp>
        <p:nvSpPr>
          <p:cNvPr name="Freeform 4" id="4"/>
          <p:cNvSpPr/>
          <p:nvPr/>
        </p:nvSpPr>
        <p:spPr>
          <a:xfrm flipH="false" flipV="false" rot="0">
            <a:off x="1436268" y="2488028"/>
            <a:ext cx="7707732" cy="6286800"/>
          </a:xfrm>
          <a:custGeom>
            <a:avLst/>
            <a:gdLst/>
            <a:ahLst/>
            <a:cxnLst/>
            <a:rect r="r" b="b" t="t" l="l"/>
            <a:pathLst>
              <a:path h="6286800" w="7707732">
                <a:moveTo>
                  <a:pt x="0" y="0"/>
                </a:moveTo>
                <a:lnTo>
                  <a:pt x="7707732" y="0"/>
                </a:lnTo>
                <a:lnTo>
                  <a:pt x="7707732" y="6286800"/>
                </a:lnTo>
                <a:lnTo>
                  <a:pt x="0" y="6286800"/>
                </a:lnTo>
                <a:lnTo>
                  <a:pt x="0" y="0"/>
                </a:lnTo>
                <a:close/>
              </a:path>
            </a:pathLst>
          </a:custGeom>
          <a:blipFill>
            <a:blip r:embed="rId4"/>
            <a:stretch>
              <a:fillRect l="0" t="0" r="0" b="0"/>
            </a:stretch>
          </a:blipFill>
        </p:spPr>
      </p:sp>
      <p:sp>
        <p:nvSpPr>
          <p:cNvPr name="TextBox 5" id="5"/>
          <p:cNvSpPr txBox="true"/>
          <p:nvPr/>
        </p:nvSpPr>
        <p:spPr>
          <a:xfrm rot="0">
            <a:off x="1028700" y="1009650"/>
            <a:ext cx="2971718"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Code</a:t>
            </a:r>
          </a:p>
        </p:txBody>
      </p:sp>
      <p:sp>
        <p:nvSpPr>
          <p:cNvPr name="Freeform 6" id="6"/>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5"/>
            <a:stretch>
              <a:fillRect l="0" t="0" r="0" b="0"/>
            </a:stretch>
          </a:blipFill>
        </p:spPr>
      </p:sp>
      <p:sp>
        <p:nvSpPr>
          <p:cNvPr name="TextBox 7" id="7"/>
          <p:cNvSpPr txBox="true"/>
          <p:nvPr/>
        </p:nvSpPr>
        <p:spPr>
          <a:xfrm rot="0">
            <a:off x="4783371" y="9088105"/>
            <a:ext cx="9203764" cy="638089"/>
          </a:xfrm>
          <a:prstGeom prst="rect">
            <a:avLst/>
          </a:prstGeom>
        </p:spPr>
        <p:txBody>
          <a:bodyPr anchor="t" rtlCol="false" tIns="0" lIns="0" bIns="0" rIns="0">
            <a:spAutoFit/>
          </a:bodyPr>
          <a:lstStyle/>
          <a:p>
            <a:pPr algn="l">
              <a:lnSpc>
                <a:spcPts val="2520"/>
              </a:lnSpc>
            </a:pPr>
            <a:r>
              <a:rPr lang="en-US" sz="2100">
                <a:solidFill>
                  <a:srgbClr val="2B2B2B"/>
                </a:solidFill>
                <a:latin typeface="Garet"/>
                <a:ea typeface="Garet"/>
                <a:cs typeface="Garet"/>
                <a:sym typeface="Garet"/>
              </a:rPr>
              <a:t>*Original code can be varied due to usability (This is the base code for any usage)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
        <p:nvSpPr>
          <p:cNvPr name="Freeform 4" id="4"/>
          <p:cNvSpPr/>
          <p:nvPr/>
        </p:nvSpPr>
        <p:spPr>
          <a:xfrm flipH="false" flipV="false" rot="0">
            <a:off x="762717" y="1965021"/>
            <a:ext cx="5097519" cy="7651060"/>
          </a:xfrm>
          <a:custGeom>
            <a:avLst/>
            <a:gdLst/>
            <a:ahLst/>
            <a:cxnLst/>
            <a:rect r="r" b="b" t="t" l="l"/>
            <a:pathLst>
              <a:path h="7651060" w="5097519">
                <a:moveTo>
                  <a:pt x="0" y="0"/>
                </a:moveTo>
                <a:lnTo>
                  <a:pt x="5097518" y="0"/>
                </a:lnTo>
                <a:lnTo>
                  <a:pt x="5097518" y="7651060"/>
                </a:lnTo>
                <a:lnTo>
                  <a:pt x="0" y="7651060"/>
                </a:lnTo>
                <a:lnTo>
                  <a:pt x="0" y="0"/>
                </a:lnTo>
                <a:close/>
              </a:path>
            </a:pathLst>
          </a:custGeom>
          <a:blipFill>
            <a:blip r:embed="rId4"/>
            <a:stretch>
              <a:fillRect l="0" t="0" r="0" b="0"/>
            </a:stretch>
          </a:blipFill>
        </p:spPr>
      </p:sp>
      <p:sp>
        <p:nvSpPr>
          <p:cNvPr name="TextBox 5" id="5"/>
          <p:cNvSpPr txBox="true"/>
          <p:nvPr/>
        </p:nvSpPr>
        <p:spPr>
          <a:xfrm rot="0">
            <a:off x="631892" y="751011"/>
            <a:ext cx="12826108" cy="781023"/>
          </a:xfrm>
          <a:prstGeom prst="rect">
            <a:avLst/>
          </a:prstGeom>
        </p:spPr>
        <p:txBody>
          <a:bodyPr anchor="t" rtlCol="false" tIns="0" lIns="0" bIns="0" rIns="0">
            <a:spAutoFit/>
          </a:bodyPr>
          <a:lstStyle/>
          <a:p>
            <a:pPr algn="l">
              <a:lnSpc>
                <a:spcPts val="6000"/>
              </a:lnSpc>
            </a:pPr>
            <a:r>
              <a:rPr lang="en-US" sz="5000">
                <a:solidFill>
                  <a:srgbClr val="004AAD"/>
                </a:solidFill>
                <a:latin typeface="Archivo Black"/>
                <a:ea typeface="Archivo Black"/>
                <a:cs typeface="Archivo Black"/>
                <a:sym typeface="Archivo Black"/>
              </a:rPr>
              <a:t>Simple Flow Chart and code view</a:t>
            </a:r>
          </a:p>
        </p:txBody>
      </p:sp>
      <p:sp>
        <p:nvSpPr>
          <p:cNvPr name="TextBox 6" id="6"/>
          <p:cNvSpPr txBox="true"/>
          <p:nvPr/>
        </p:nvSpPr>
        <p:spPr>
          <a:xfrm rot="0">
            <a:off x="6298865" y="2005154"/>
            <a:ext cx="10960435" cy="2323386"/>
          </a:xfrm>
          <a:prstGeom prst="rect">
            <a:avLst/>
          </a:prstGeom>
        </p:spPr>
        <p:txBody>
          <a:bodyPr anchor="t" rtlCol="false" tIns="0" lIns="0" bIns="0" rIns="0">
            <a:spAutoFit/>
          </a:bodyPr>
          <a:lstStyle/>
          <a:p>
            <a:pPr algn="l" marL="460215" indent="-230108" lvl="1">
              <a:lnSpc>
                <a:spcPts val="3090"/>
              </a:lnSpc>
              <a:buFont typeface="Arial"/>
              <a:buChar char="•"/>
            </a:pPr>
            <a:r>
              <a:rPr lang="en-US" b="true" sz="2131">
                <a:solidFill>
                  <a:srgbClr val="000000"/>
                </a:solidFill>
                <a:latin typeface="Garet Bold"/>
                <a:ea typeface="Garet Bold"/>
                <a:cs typeface="Garet Bold"/>
                <a:sym typeface="Garet Bold"/>
              </a:rPr>
              <a:t>SPI setup:</a:t>
            </a:r>
            <a:r>
              <a:rPr lang="en-US" sz="2131">
                <a:solidFill>
                  <a:srgbClr val="000000"/>
                </a:solidFill>
                <a:latin typeface="Garet"/>
                <a:ea typeface="Garet"/>
                <a:cs typeface="Garet"/>
                <a:sym typeface="Garet"/>
              </a:rPr>
              <a:t> Initializes communication with the MCP3208 ADC chip using the Raspberry Pi Pico’s SPI pins (GP8–GP11).</a:t>
            </a:r>
          </a:p>
          <a:p>
            <a:pPr algn="l" marL="460215" indent="-230108" lvl="1">
              <a:lnSpc>
                <a:spcPts val="3090"/>
              </a:lnSpc>
              <a:buFont typeface="Arial"/>
              <a:buChar char="•"/>
            </a:pPr>
            <a:r>
              <a:rPr lang="en-US" b="true" sz="2131">
                <a:solidFill>
                  <a:srgbClr val="000000"/>
                </a:solidFill>
                <a:latin typeface="Garet Bold"/>
                <a:ea typeface="Garet Bold"/>
                <a:cs typeface="Garet Bold"/>
                <a:sym typeface="Garet Bold"/>
              </a:rPr>
              <a:t>read_adc(channel):</a:t>
            </a:r>
            <a:r>
              <a:rPr lang="en-US" sz="2131">
                <a:solidFill>
                  <a:srgbClr val="000000"/>
                </a:solidFill>
                <a:latin typeface="Garet"/>
                <a:ea typeface="Garet"/>
                <a:cs typeface="Garet"/>
                <a:sym typeface="Garet"/>
              </a:rPr>
              <a:t> Sends a 3-byte SPI command to read analog data from the specified ADC channel (0–7).</a:t>
            </a:r>
          </a:p>
          <a:p>
            <a:pPr algn="l" marL="460215" indent="-230108" lvl="1">
              <a:lnSpc>
                <a:spcPts val="3090"/>
              </a:lnSpc>
              <a:buFont typeface="Arial"/>
              <a:buChar char="•"/>
            </a:pPr>
            <a:r>
              <a:rPr lang="en-US" sz="2131">
                <a:solidFill>
                  <a:srgbClr val="000000"/>
                </a:solidFill>
                <a:latin typeface="Garet"/>
                <a:ea typeface="Garet"/>
                <a:cs typeface="Garet"/>
                <a:sym typeface="Garet"/>
              </a:rPr>
              <a:t>Converts the returned 12-bit data to a usable value (adc_value from 0 to 4095).</a:t>
            </a:r>
          </a:p>
        </p:txBody>
      </p:sp>
      <p:sp>
        <p:nvSpPr>
          <p:cNvPr name="TextBox 7" id="7"/>
          <p:cNvSpPr txBox="true"/>
          <p:nvPr/>
        </p:nvSpPr>
        <p:spPr>
          <a:xfrm rot="0">
            <a:off x="6298865" y="4639109"/>
            <a:ext cx="11293191" cy="1549110"/>
          </a:xfrm>
          <a:prstGeom prst="rect">
            <a:avLst/>
          </a:prstGeom>
        </p:spPr>
        <p:txBody>
          <a:bodyPr anchor="t" rtlCol="false" tIns="0" lIns="0" bIns="0" rIns="0">
            <a:spAutoFit/>
          </a:bodyPr>
          <a:lstStyle/>
          <a:p>
            <a:pPr algn="l" marL="459867" indent="-229933" lvl="1">
              <a:lnSpc>
                <a:spcPts val="3109"/>
              </a:lnSpc>
              <a:buFont typeface="Arial"/>
              <a:buChar char="•"/>
            </a:pPr>
            <a:r>
              <a:rPr lang="en-US" b="true" sz="2129">
                <a:solidFill>
                  <a:srgbClr val="000000"/>
                </a:solidFill>
                <a:latin typeface="Garet Bold"/>
                <a:ea typeface="Garet Bold"/>
                <a:cs typeface="Garet Bold"/>
                <a:sym typeface="Garet Bold"/>
              </a:rPr>
              <a:t>adc_to_voltage(adc_value): </a:t>
            </a:r>
            <a:r>
              <a:rPr lang="en-US" sz="2129">
                <a:solidFill>
                  <a:srgbClr val="000000"/>
                </a:solidFill>
                <a:latin typeface="Garet"/>
                <a:ea typeface="Garet"/>
                <a:cs typeface="Garet"/>
                <a:sym typeface="Garet"/>
              </a:rPr>
              <a:t>Converts the raw ADC value to voltage</a:t>
            </a:r>
          </a:p>
          <a:p>
            <a:pPr algn="l" marL="459867" indent="-229933" lvl="1">
              <a:lnSpc>
                <a:spcPts val="3109"/>
              </a:lnSpc>
              <a:buFont typeface="Arial"/>
              <a:buChar char="•"/>
            </a:pPr>
            <a:r>
              <a:rPr lang="en-US" b="true" sz="2129">
                <a:solidFill>
                  <a:srgbClr val="000000"/>
                </a:solidFill>
                <a:latin typeface="Garet Bold"/>
                <a:ea typeface="Garet Bold"/>
                <a:cs typeface="Garet Bold"/>
                <a:sym typeface="Garet Bold"/>
              </a:rPr>
              <a:t>process_heartbeat_signal(voltage):</a:t>
            </a:r>
            <a:r>
              <a:rPr lang="en-US" sz="2129">
                <a:solidFill>
                  <a:srgbClr val="000000"/>
                </a:solidFill>
                <a:latin typeface="Garet"/>
                <a:ea typeface="Garet"/>
                <a:cs typeface="Garet"/>
                <a:sym typeface="Garet"/>
              </a:rPr>
              <a:t> Checks if the voltage crosses a threshold (1.2V) to detect a heartbeat.</a:t>
            </a:r>
          </a:p>
          <a:p>
            <a:pPr algn="l" marL="459867" indent="-229933" lvl="1">
              <a:lnSpc>
                <a:spcPts val="3109"/>
              </a:lnSpc>
              <a:buFont typeface="Arial"/>
              <a:buChar char="•"/>
            </a:pPr>
            <a:r>
              <a:rPr lang="en-US" sz="2129">
                <a:solidFill>
                  <a:srgbClr val="000000"/>
                </a:solidFill>
                <a:latin typeface="Garet"/>
                <a:ea typeface="Garet"/>
                <a:cs typeface="Garet"/>
                <a:sym typeface="Garet"/>
              </a:rPr>
              <a:t>Returns 1 if a heartbeat is detected, else 0.</a:t>
            </a:r>
          </a:p>
        </p:txBody>
      </p:sp>
      <p:sp>
        <p:nvSpPr>
          <p:cNvPr name="TextBox 8" id="8"/>
          <p:cNvSpPr txBox="true"/>
          <p:nvPr/>
        </p:nvSpPr>
        <p:spPr>
          <a:xfrm rot="0">
            <a:off x="6298865" y="6533501"/>
            <a:ext cx="10960435" cy="2713959"/>
          </a:xfrm>
          <a:prstGeom prst="rect">
            <a:avLst/>
          </a:prstGeom>
        </p:spPr>
        <p:txBody>
          <a:bodyPr anchor="t" rtlCol="false" tIns="0" lIns="0" bIns="0" rIns="0">
            <a:spAutoFit/>
          </a:bodyPr>
          <a:lstStyle/>
          <a:p>
            <a:pPr algn="l" marL="460215" indent="-230108" lvl="1">
              <a:lnSpc>
                <a:spcPts val="3090"/>
              </a:lnSpc>
              <a:buFont typeface="Arial"/>
              <a:buChar char="•"/>
            </a:pPr>
            <a:r>
              <a:rPr lang="en-US" sz="2131">
                <a:solidFill>
                  <a:srgbClr val="000000"/>
                </a:solidFill>
                <a:latin typeface="Garet"/>
                <a:ea typeface="Garet"/>
                <a:cs typeface="Garet"/>
                <a:sym typeface="Garet"/>
              </a:rPr>
              <a:t>R</a:t>
            </a:r>
            <a:r>
              <a:rPr lang="en-US" sz="2131">
                <a:solidFill>
                  <a:srgbClr val="000000"/>
                </a:solidFill>
                <a:latin typeface="Garet"/>
                <a:ea typeface="Garet"/>
                <a:cs typeface="Garet"/>
                <a:sym typeface="Garet"/>
              </a:rPr>
              <a:t>eads data continuously at around 100 samples per second.</a:t>
            </a:r>
          </a:p>
          <a:p>
            <a:pPr algn="l" marL="460215" indent="-230108" lvl="1">
              <a:lnSpc>
                <a:spcPts val="3090"/>
              </a:lnSpc>
              <a:buFont typeface="Arial"/>
              <a:buChar char="•"/>
            </a:pPr>
            <a:r>
              <a:rPr lang="en-US" sz="2131">
                <a:solidFill>
                  <a:srgbClr val="000000"/>
                </a:solidFill>
                <a:latin typeface="Garet"/>
                <a:ea typeface="Garet"/>
                <a:cs typeface="Garet"/>
                <a:sym typeface="Garet"/>
              </a:rPr>
              <a:t>When a peak is detected:</a:t>
            </a:r>
          </a:p>
          <a:p>
            <a:pPr algn="l" marL="920430" indent="-306810" lvl="2">
              <a:lnSpc>
                <a:spcPts val="3090"/>
              </a:lnSpc>
              <a:buFont typeface="Arial"/>
              <a:buChar char="⚬"/>
            </a:pPr>
            <a:r>
              <a:rPr lang="en-US" sz="2131">
                <a:solidFill>
                  <a:srgbClr val="000000"/>
                </a:solidFill>
                <a:latin typeface="Garet"/>
                <a:ea typeface="Garet"/>
                <a:cs typeface="Garet"/>
                <a:sym typeface="Garet"/>
              </a:rPr>
              <a:t>It checks if voltage is above 2V for confirmation.</a:t>
            </a:r>
          </a:p>
          <a:p>
            <a:pPr algn="l" marL="920430" indent="-306810" lvl="2">
              <a:lnSpc>
                <a:spcPts val="3090"/>
              </a:lnSpc>
              <a:buFont typeface="Arial"/>
              <a:buChar char="⚬"/>
            </a:pPr>
            <a:r>
              <a:rPr lang="en-US" sz="2131">
                <a:solidFill>
                  <a:srgbClr val="000000"/>
                </a:solidFill>
                <a:latin typeface="Garet"/>
                <a:ea typeface="Garet"/>
                <a:cs typeface="Garet"/>
                <a:sym typeface="Garet"/>
              </a:rPr>
              <a:t>Updates total beat count.</a:t>
            </a:r>
          </a:p>
          <a:p>
            <a:pPr algn="l" marL="920430" indent="-306810" lvl="2">
              <a:lnSpc>
                <a:spcPts val="3090"/>
              </a:lnSpc>
              <a:buFont typeface="Arial"/>
              <a:buChar char="⚬"/>
            </a:pPr>
            <a:r>
              <a:rPr lang="en-US" sz="2131">
                <a:solidFill>
                  <a:srgbClr val="000000"/>
                </a:solidFill>
                <a:latin typeface="Garet"/>
                <a:ea typeface="Garet"/>
                <a:cs typeface="Garet"/>
                <a:sym typeface="Garet"/>
              </a:rPr>
              <a:t>Calculates RR interval (time between current and previous heartbeat) using time.ticks_ms() </a:t>
            </a:r>
            <a:r>
              <a:rPr lang="en-US" b="true" sz="2131">
                <a:solidFill>
                  <a:srgbClr val="000000"/>
                </a:solidFill>
                <a:latin typeface="Garet Bold"/>
                <a:ea typeface="Garet Bold"/>
                <a:cs typeface="Garet Bold"/>
                <a:sym typeface="Garet Bold"/>
              </a:rPr>
              <a:t>(*This step is specifically written for testing later).</a:t>
            </a:r>
          </a:p>
        </p:txBody>
      </p:sp>
      <p:sp>
        <p:nvSpPr>
          <p:cNvPr name="AutoShape 9" id="9"/>
          <p:cNvSpPr/>
          <p:nvPr/>
        </p:nvSpPr>
        <p:spPr>
          <a:xfrm>
            <a:off x="5860235" y="4508852"/>
            <a:ext cx="12427765" cy="0"/>
          </a:xfrm>
          <a:prstGeom prst="line">
            <a:avLst/>
          </a:prstGeom>
          <a:ln cap="flat" w="9525">
            <a:solidFill>
              <a:srgbClr val="000000"/>
            </a:solidFill>
            <a:prstDash val="solid"/>
            <a:headEnd type="none" len="sm" w="sm"/>
            <a:tailEnd type="none" len="sm" w="sm"/>
          </a:ln>
        </p:spPr>
      </p:sp>
      <p:sp>
        <p:nvSpPr>
          <p:cNvPr name="AutoShape 10" id="10"/>
          <p:cNvSpPr/>
          <p:nvPr/>
        </p:nvSpPr>
        <p:spPr>
          <a:xfrm>
            <a:off x="5860235" y="6383482"/>
            <a:ext cx="12427765"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95971" y="2095543"/>
            <a:ext cx="9048029" cy="7236007"/>
          </a:xfrm>
          <a:custGeom>
            <a:avLst/>
            <a:gdLst/>
            <a:ahLst/>
            <a:cxnLst/>
            <a:rect r="r" b="b" t="t" l="l"/>
            <a:pathLst>
              <a:path h="7236007" w="9048029">
                <a:moveTo>
                  <a:pt x="0" y="0"/>
                </a:moveTo>
                <a:lnTo>
                  <a:pt x="9048029" y="0"/>
                </a:lnTo>
                <a:lnTo>
                  <a:pt x="9048029" y="7236007"/>
                </a:lnTo>
                <a:lnTo>
                  <a:pt x="0" y="7236007"/>
                </a:lnTo>
                <a:lnTo>
                  <a:pt x="0" y="0"/>
                </a:lnTo>
                <a:close/>
              </a:path>
            </a:pathLst>
          </a:custGeom>
          <a:blipFill>
            <a:blip r:embed="rId3"/>
            <a:stretch>
              <a:fillRect l="0" t="0" r="0" b="0"/>
            </a:stretch>
          </a:blipFill>
        </p:spPr>
      </p:sp>
      <p:sp>
        <p:nvSpPr>
          <p:cNvPr name="Freeform 4" id="4"/>
          <p:cNvSpPr/>
          <p:nvPr/>
        </p:nvSpPr>
        <p:spPr>
          <a:xfrm flipH="false" flipV="false" rot="0">
            <a:off x="9335014" y="2095543"/>
            <a:ext cx="8557754" cy="7236007"/>
          </a:xfrm>
          <a:custGeom>
            <a:avLst/>
            <a:gdLst/>
            <a:ahLst/>
            <a:cxnLst/>
            <a:rect r="r" b="b" t="t" l="l"/>
            <a:pathLst>
              <a:path h="7236007" w="8557754">
                <a:moveTo>
                  <a:pt x="0" y="0"/>
                </a:moveTo>
                <a:lnTo>
                  <a:pt x="8557755" y="0"/>
                </a:lnTo>
                <a:lnTo>
                  <a:pt x="8557755" y="7236007"/>
                </a:lnTo>
                <a:lnTo>
                  <a:pt x="0" y="7236007"/>
                </a:lnTo>
                <a:lnTo>
                  <a:pt x="0" y="0"/>
                </a:lnTo>
                <a:close/>
              </a:path>
            </a:pathLst>
          </a:custGeom>
          <a:blipFill>
            <a:blip r:embed="rId4"/>
            <a:stretch>
              <a:fillRect l="0" t="0" r="0" b="0"/>
            </a:stretch>
          </a:blipFill>
        </p:spPr>
      </p:sp>
      <p:sp>
        <p:nvSpPr>
          <p:cNvPr name="TextBox 5" id="5"/>
          <p:cNvSpPr txBox="true"/>
          <p:nvPr/>
        </p:nvSpPr>
        <p:spPr>
          <a:xfrm rot="0">
            <a:off x="606914" y="1009650"/>
            <a:ext cx="8858592"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DipTrace Model</a:t>
            </a:r>
          </a:p>
        </p:txBody>
      </p:sp>
      <p:sp>
        <p:nvSpPr>
          <p:cNvPr name="Freeform 6" id="6"/>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5"/>
            <a:stretch>
              <a:fillRect l="0" t="0" r="0" b="0"/>
            </a:stretch>
          </a:blipFill>
        </p:spPr>
      </p:sp>
      <p:sp>
        <p:nvSpPr>
          <p:cNvPr name="TextBox 7" id="7"/>
          <p:cNvSpPr txBox="true"/>
          <p:nvPr/>
        </p:nvSpPr>
        <p:spPr>
          <a:xfrm rot="0">
            <a:off x="3887966" y="9335113"/>
            <a:ext cx="1464039" cy="552412"/>
          </a:xfrm>
          <a:prstGeom prst="rect">
            <a:avLst/>
          </a:prstGeom>
        </p:spPr>
        <p:txBody>
          <a:bodyPr anchor="t" rtlCol="false" tIns="0" lIns="0" bIns="0" rIns="0">
            <a:spAutoFit/>
          </a:bodyPr>
          <a:lstStyle/>
          <a:p>
            <a:pPr algn="l">
              <a:lnSpc>
                <a:spcPts val="4320"/>
              </a:lnSpc>
            </a:pPr>
            <a:r>
              <a:rPr lang="en-US" sz="3600">
                <a:solidFill>
                  <a:srgbClr val="004AAD"/>
                </a:solidFill>
                <a:latin typeface="Archivo Black"/>
                <a:ea typeface="Archivo Black"/>
                <a:cs typeface="Archivo Black"/>
                <a:sym typeface="Archivo Black"/>
              </a:rPr>
              <a:t>(Top)</a:t>
            </a:r>
          </a:p>
        </p:txBody>
      </p:sp>
      <p:sp>
        <p:nvSpPr>
          <p:cNvPr name="TextBox 8" id="8"/>
          <p:cNvSpPr txBox="true"/>
          <p:nvPr/>
        </p:nvSpPr>
        <p:spPr>
          <a:xfrm rot="0">
            <a:off x="12501270" y="9335113"/>
            <a:ext cx="2225243" cy="552412"/>
          </a:xfrm>
          <a:prstGeom prst="rect">
            <a:avLst/>
          </a:prstGeom>
        </p:spPr>
        <p:txBody>
          <a:bodyPr anchor="t" rtlCol="false" tIns="0" lIns="0" bIns="0" rIns="0">
            <a:spAutoFit/>
          </a:bodyPr>
          <a:lstStyle/>
          <a:p>
            <a:pPr algn="l">
              <a:lnSpc>
                <a:spcPts val="4320"/>
              </a:lnSpc>
            </a:pPr>
            <a:r>
              <a:rPr lang="en-US" sz="3600">
                <a:solidFill>
                  <a:srgbClr val="004AAD"/>
                </a:solidFill>
                <a:latin typeface="Archivo Black"/>
                <a:ea typeface="Archivo Black"/>
                <a:cs typeface="Archivo Black"/>
                <a:sym typeface="Archivo Black"/>
              </a:rPr>
              <a:t>(Bottom)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
        <p:nvSpPr>
          <p:cNvPr name="Freeform 4" id="4"/>
          <p:cNvSpPr/>
          <p:nvPr/>
        </p:nvSpPr>
        <p:spPr>
          <a:xfrm flipH="false" flipV="false" rot="0">
            <a:off x="606914" y="2095543"/>
            <a:ext cx="8118893" cy="7162757"/>
          </a:xfrm>
          <a:custGeom>
            <a:avLst/>
            <a:gdLst/>
            <a:ahLst/>
            <a:cxnLst/>
            <a:rect r="r" b="b" t="t" l="l"/>
            <a:pathLst>
              <a:path h="7162757" w="8118893">
                <a:moveTo>
                  <a:pt x="0" y="0"/>
                </a:moveTo>
                <a:lnTo>
                  <a:pt x="8118893" y="0"/>
                </a:lnTo>
                <a:lnTo>
                  <a:pt x="8118893" y="7162757"/>
                </a:lnTo>
                <a:lnTo>
                  <a:pt x="0" y="7162757"/>
                </a:lnTo>
                <a:lnTo>
                  <a:pt x="0" y="0"/>
                </a:lnTo>
                <a:close/>
              </a:path>
            </a:pathLst>
          </a:custGeom>
          <a:blipFill>
            <a:blip r:embed="rId4"/>
            <a:stretch>
              <a:fillRect l="0" t="-1431" r="0" b="-1431"/>
            </a:stretch>
          </a:blipFill>
        </p:spPr>
      </p:sp>
      <p:sp>
        <p:nvSpPr>
          <p:cNvPr name="Freeform 5" id="5"/>
          <p:cNvSpPr/>
          <p:nvPr/>
        </p:nvSpPr>
        <p:spPr>
          <a:xfrm flipH="true" flipV="false" rot="0">
            <a:off x="9092054" y="2095543"/>
            <a:ext cx="8036754" cy="7162757"/>
          </a:xfrm>
          <a:custGeom>
            <a:avLst/>
            <a:gdLst/>
            <a:ahLst/>
            <a:cxnLst/>
            <a:rect r="r" b="b" t="t" l="l"/>
            <a:pathLst>
              <a:path h="7162757" w="8036754">
                <a:moveTo>
                  <a:pt x="8036754" y="0"/>
                </a:moveTo>
                <a:lnTo>
                  <a:pt x="0" y="0"/>
                </a:lnTo>
                <a:lnTo>
                  <a:pt x="0" y="7162757"/>
                </a:lnTo>
                <a:lnTo>
                  <a:pt x="8036754" y="7162757"/>
                </a:lnTo>
                <a:lnTo>
                  <a:pt x="8036754" y="0"/>
                </a:lnTo>
                <a:close/>
              </a:path>
            </a:pathLst>
          </a:custGeom>
          <a:blipFill>
            <a:blip r:embed="rId5"/>
            <a:stretch>
              <a:fillRect l="0" t="0" r="0" b="0"/>
            </a:stretch>
          </a:blipFill>
        </p:spPr>
      </p:sp>
      <p:sp>
        <p:nvSpPr>
          <p:cNvPr name="TextBox 6" id="6"/>
          <p:cNvSpPr txBox="true"/>
          <p:nvPr/>
        </p:nvSpPr>
        <p:spPr>
          <a:xfrm rot="0">
            <a:off x="606914" y="924032"/>
            <a:ext cx="2442730" cy="1085786"/>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PCB </a:t>
            </a:r>
          </a:p>
        </p:txBody>
      </p:sp>
      <p:sp>
        <p:nvSpPr>
          <p:cNvPr name="TextBox 7" id="7"/>
          <p:cNvSpPr txBox="true"/>
          <p:nvPr/>
        </p:nvSpPr>
        <p:spPr>
          <a:xfrm rot="0">
            <a:off x="3887966" y="9335113"/>
            <a:ext cx="1464039" cy="552412"/>
          </a:xfrm>
          <a:prstGeom prst="rect">
            <a:avLst/>
          </a:prstGeom>
        </p:spPr>
        <p:txBody>
          <a:bodyPr anchor="t" rtlCol="false" tIns="0" lIns="0" bIns="0" rIns="0">
            <a:spAutoFit/>
          </a:bodyPr>
          <a:lstStyle/>
          <a:p>
            <a:pPr algn="l">
              <a:lnSpc>
                <a:spcPts val="4320"/>
              </a:lnSpc>
            </a:pPr>
            <a:r>
              <a:rPr lang="en-US" sz="3600">
                <a:solidFill>
                  <a:srgbClr val="004AAD"/>
                </a:solidFill>
                <a:latin typeface="Archivo Black"/>
                <a:ea typeface="Archivo Black"/>
                <a:cs typeface="Archivo Black"/>
                <a:sym typeface="Archivo Black"/>
              </a:rPr>
              <a:t>(Top)</a:t>
            </a:r>
          </a:p>
        </p:txBody>
      </p:sp>
      <p:sp>
        <p:nvSpPr>
          <p:cNvPr name="TextBox 8" id="8"/>
          <p:cNvSpPr txBox="true"/>
          <p:nvPr/>
        </p:nvSpPr>
        <p:spPr>
          <a:xfrm rot="0">
            <a:off x="12501270" y="9335113"/>
            <a:ext cx="2225243" cy="552412"/>
          </a:xfrm>
          <a:prstGeom prst="rect">
            <a:avLst/>
          </a:prstGeom>
        </p:spPr>
        <p:txBody>
          <a:bodyPr anchor="t" rtlCol="false" tIns="0" lIns="0" bIns="0" rIns="0">
            <a:spAutoFit/>
          </a:bodyPr>
          <a:lstStyle/>
          <a:p>
            <a:pPr algn="l">
              <a:lnSpc>
                <a:spcPts val="4320"/>
              </a:lnSpc>
            </a:pPr>
            <a:r>
              <a:rPr lang="en-US" sz="3600">
                <a:solidFill>
                  <a:srgbClr val="004AAD"/>
                </a:solidFill>
                <a:latin typeface="Archivo Black"/>
                <a:ea typeface="Archivo Black"/>
                <a:cs typeface="Archivo Black"/>
                <a:sym typeface="Archivo Black"/>
              </a:rPr>
              <a:t>(Bottom)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850310" y="831260"/>
            <a:ext cx="15340100"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Machine learning Integration</a:t>
            </a:r>
          </a:p>
        </p:txBody>
      </p:sp>
      <p:sp>
        <p:nvSpPr>
          <p:cNvPr name="TextBox 4" id="4"/>
          <p:cNvSpPr txBox="true"/>
          <p:nvPr/>
        </p:nvSpPr>
        <p:spPr>
          <a:xfrm rot="0">
            <a:off x="1028700" y="2267906"/>
            <a:ext cx="15161909" cy="7471692"/>
          </a:xfrm>
          <a:prstGeom prst="rect">
            <a:avLst/>
          </a:prstGeom>
        </p:spPr>
        <p:txBody>
          <a:bodyPr anchor="t" rtlCol="false" tIns="0" lIns="0" bIns="0" rIns="0">
            <a:spAutoFit/>
          </a:bodyPr>
          <a:lstStyle/>
          <a:p>
            <a:pPr algn="l" marL="963860" indent="-481930" lvl="1">
              <a:lnSpc>
                <a:spcPts val="5357"/>
              </a:lnSpc>
              <a:buFont typeface="Arial"/>
              <a:buChar char="•"/>
            </a:pPr>
            <a:r>
              <a:rPr lang="en-US" sz="4464">
                <a:solidFill>
                  <a:srgbClr val="000000"/>
                </a:solidFill>
                <a:latin typeface="Garet"/>
                <a:ea typeface="Garet"/>
                <a:cs typeface="Garet"/>
                <a:sym typeface="Garet"/>
              </a:rPr>
              <a:t>Data Source: </a:t>
            </a:r>
            <a:r>
              <a:rPr lang="en-US" b="true" sz="4464">
                <a:solidFill>
                  <a:srgbClr val="000000"/>
                </a:solidFill>
                <a:latin typeface="Garet Bold"/>
                <a:ea typeface="Garet Bold"/>
                <a:cs typeface="Garet Bold"/>
                <a:sym typeface="Garet Bold"/>
              </a:rPr>
              <a:t>MIT-BIH ECG dataset</a:t>
            </a:r>
          </a:p>
          <a:p>
            <a:pPr algn="l">
              <a:lnSpc>
                <a:spcPts val="5357"/>
              </a:lnSpc>
            </a:pPr>
          </a:p>
          <a:p>
            <a:pPr algn="l" marL="963860" indent="-481930" lvl="1">
              <a:lnSpc>
                <a:spcPts val="5357"/>
              </a:lnSpc>
              <a:buFont typeface="Arial"/>
              <a:buChar char="•"/>
            </a:pPr>
            <a:r>
              <a:rPr lang="en-US" sz="4464">
                <a:solidFill>
                  <a:srgbClr val="000000"/>
                </a:solidFill>
                <a:latin typeface="Garet"/>
                <a:ea typeface="Garet"/>
                <a:cs typeface="Garet"/>
                <a:sym typeface="Garet"/>
              </a:rPr>
              <a:t>Features Extracted:</a:t>
            </a:r>
          </a:p>
          <a:p>
            <a:pPr algn="l" marL="1927719" indent="-642573" lvl="2">
              <a:lnSpc>
                <a:spcPts val="5357"/>
              </a:lnSpc>
              <a:buFont typeface="Arial"/>
              <a:buChar char="⚬"/>
            </a:pPr>
            <a:r>
              <a:rPr lang="en-US" sz="4464">
                <a:solidFill>
                  <a:srgbClr val="000000"/>
                </a:solidFill>
                <a:latin typeface="Garet"/>
                <a:ea typeface="Garet"/>
                <a:cs typeface="Garet"/>
                <a:sym typeface="Garet"/>
              </a:rPr>
              <a:t>Mean RR, SDNN, RMSSD, NN50, pNN50</a:t>
            </a:r>
          </a:p>
          <a:p>
            <a:pPr algn="l">
              <a:lnSpc>
                <a:spcPts val="5357"/>
              </a:lnSpc>
            </a:pPr>
          </a:p>
          <a:p>
            <a:pPr algn="l" marL="963860" indent="-481930" lvl="1">
              <a:lnSpc>
                <a:spcPts val="5357"/>
              </a:lnSpc>
              <a:buFont typeface="Arial"/>
              <a:buChar char="•"/>
            </a:pPr>
            <a:r>
              <a:rPr lang="en-US" sz="4464">
                <a:solidFill>
                  <a:srgbClr val="000000"/>
                </a:solidFill>
                <a:latin typeface="Garet"/>
                <a:ea typeface="Garet"/>
                <a:cs typeface="Garet"/>
                <a:sym typeface="Garet"/>
              </a:rPr>
              <a:t>Model: Decision Tree (interpretable, lightweight)</a:t>
            </a:r>
          </a:p>
          <a:p>
            <a:pPr algn="l">
              <a:lnSpc>
                <a:spcPts val="5357"/>
              </a:lnSpc>
            </a:pPr>
          </a:p>
          <a:p>
            <a:pPr algn="l" marL="963860" indent="-481930" lvl="1">
              <a:lnSpc>
                <a:spcPts val="5357"/>
              </a:lnSpc>
              <a:buFont typeface="Arial"/>
              <a:buChar char="•"/>
            </a:pPr>
            <a:r>
              <a:rPr lang="en-US" sz="4464">
                <a:solidFill>
                  <a:srgbClr val="000000"/>
                </a:solidFill>
                <a:latin typeface="Garet"/>
                <a:ea typeface="Garet"/>
                <a:cs typeface="Garet"/>
                <a:sym typeface="Garet"/>
              </a:rPr>
              <a:t>Training: Done in Python with scikit-learn</a:t>
            </a:r>
          </a:p>
          <a:p>
            <a:pPr algn="l" marL="963860" indent="-481930" lvl="1">
              <a:lnSpc>
                <a:spcPts val="5357"/>
              </a:lnSpc>
              <a:buFont typeface="Arial"/>
              <a:buChar char="•"/>
            </a:pPr>
            <a:r>
              <a:rPr lang="en-US" sz="4464">
                <a:solidFill>
                  <a:srgbClr val="000000"/>
                </a:solidFill>
                <a:latin typeface="Garet"/>
                <a:ea typeface="Garet"/>
                <a:cs typeface="Garet"/>
                <a:sym typeface="Garet"/>
              </a:rPr>
              <a:t>Classes:</a:t>
            </a:r>
          </a:p>
          <a:p>
            <a:pPr algn="l" marL="1927719" indent="-642573" lvl="2">
              <a:lnSpc>
                <a:spcPts val="5357"/>
              </a:lnSpc>
              <a:buFont typeface="Arial"/>
              <a:buChar char="⚬"/>
            </a:pPr>
            <a:r>
              <a:rPr lang="en-US" sz="4464">
                <a:solidFill>
                  <a:srgbClr val="000000"/>
                </a:solidFill>
                <a:latin typeface="Garet"/>
                <a:ea typeface="Garet"/>
                <a:cs typeface="Garet"/>
                <a:sym typeface="Garet"/>
              </a:rPr>
              <a:t>0: Normal heartbeat</a:t>
            </a:r>
          </a:p>
          <a:p>
            <a:pPr algn="l" marL="1927719" indent="-642573" lvl="2">
              <a:lnSpc>
                <a:spcPts val="5357"/>
              </a:lnSpc>
              <a:buFont typeface="Arial"/>
              <a:buChar char="⚬"/>
            </a:pPr>
            <a:r>
              <a:rPr lang="en-US" sz="4464">
                <a:solidFill>
                  <a:srgbClr val="000000"/>
                </a:solidFill>
                <a:latin typeface="Garet"/>
                <a:ea typeface="Garet"/>
                <a:cs typeface="Garet"/>
                <a:sym typeface="Garet"/>
              </a:rPr>
              <a:t>1: Arrhythmia (PVC, APC, etc.)</a:t>
            </a:r>
          </a:p>
        </p:txBody>
      </p:sp>
      <p:sp>
        <p:nvSpPr>
          <p:cNvPr name="Freeform 5" id="5"/>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657" t="0" r="657" b="0"/>
          <a:stretch>
            <a:fillRect/>
          </a:stretch>
        </p:blipFill>
        <p:spPr>
          <a:xfrm flipH="false" flipV="false" rot="0">
            <a:off x="1424385" y="1159961"/>
            <a:ext cx="15439231" cy="8800361"/>
          </a:xfrm>
          <a:prstGeom prst="rect">
            <a:avLst/>
          </a:prstGeom>
        </p:spPr>
      </p:pic>
      <p:sp>
        <p:nvSpPr>
          <p:cNvPr name="TextBox 4" id="4"/>
          <p:cNvSpPr txBox="true"/>
          <p:nvPr/>
        </p:nvSpPr>
        <p:spPr>
          <a:xfrm rot="0">
            <a:off x="476422" y="247677"/>
            <a:ext cx="11098707" cy="781023"/>
          </a:xfrm>
          <a:prstGeom prst="rect">
            <a:avLst/>
          </a:prstGeom>
        </p:spPr>
        <p:txBody>
          <a:bodyPr anchor="t" rtlCol="false" tIns="0" lIns="0" bIns="0" rIns="0">
            <a:spAutoFit/>
          </a:bodyPr>
          <a:lstStyle/>
          <a:p>
            <a:pPr algn="l">
              <a:lnSpc>
                <a:spcPts val="6000"/>
              </a:lnSpc>
            </a:pPr>
            <a:r>
              <a:rPr lang="en-US" sz="5000">
                <a:solidFill>
                  <a:srgbClr val="004AAD"/>
                </a:solidFill>
                <a:latin typeface="Archivo Black"/>
                <a:ea typeface="Archivo Black"/>
                <a:cs typeface="Archivo Black"/>
                <a:sym typeface="Archivo Black"/>
              </a:rPr>
              <a:t>Demonstration Video</a:t>
            </a:r>
          </a:p>
        </p:txBody>
      </p:sp>
      <p:sp>
        <p:nvSpPr>
          <p:cNvPr name="Freeform 5" id="5"/>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6"/>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295938" y="591624"/>
            <a:ext cx="15696124" cy="9103752"/>
          </a:xfrm>
          <a:custGeom>
            <a:avLst/>
            <a:gdLst/>
            <a:ahLst/>
            <a:cxnLst/>
            <a:rect r="r" b="b" t="t" l="l"/>
            <a:pathLst>
              <a:path h="9103752" w="15696124">
                <a:moveTo>
                  <a:pt x="0" y="0"/>
                </a:moveTo>
                <a:lnTo>
                  <a:pt x="15696124" y="0"/>
                </a:lnTo>
                <a:lnTo>
                  <a:pt x="15696124" y="9103752"/>
                </a:lnTo>
                <a:lnTo>
                  <a:pt x="0" y="9103752"/>
                </a:lnTo>
                <a:lnTo>
                  <a:pt x="0" y="0"/>
                </a:lnTo>
                <a:close/>
              </a:path>
            </a:pathLst>
          </a:custGeom>
          <a:blipFill>
            <a:blip r:embed="rId3"/>
            <a:stretch>
              <a:fillRect l="0" t="0" r="0" b="0"/>
            </a:stretch>
          </a:blipFill>
        </p:spPr>
      </p:sp>
      <p:sp>
        <p:nvSpPr>
          <p:cNvPr name="Freeform 4" id="4"/>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850310" y="1009650"/>
            <a:ext cx="8730046" cy="1085786"/>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Trials and Errors</a:t>
            </a:r>
          </a:p>
        </p:txBody>
      </p:sp>
      <p:sp>
        <p:nvSpPr>
          <p:cNvPr name="TextBox 4" id="4"/>
          <p:cNvSpPr txBox="true"/>
          <p:nvPr/>
        </p:nvSpPr>
        <p:spPr>
          <a:xfrm rot="0">
            <a:off x="371646" y="3028441"/>
            <a:ext cx="16103301" cy="2359262"/>
          </a:xfrm>
          <a:prstGeom prst="rect">
            <a:avLst/>
          </a:prstGeom>
        </p:spPr>
        <p:txBody>
          <a:bodyPr anchor="t" rtlCol="false" tIns="0" lIns="0" bIns="0" rIns="0">
            <a:spAutoFit/>
          </a:bodyPr>
          <a:lstStyle/>
          <a:p>
            <a:pPr algn="l" marL="845575" indent="-422788" lvl="1">
              <a:lnSpc>
                <a:spcPts val="4699"/>
              </a:lnSpc>
              <a:buFont typeface="Arial"/>
              <a:buChar char="•"/>
            </a:pPr>
            <a:r>
              <a:rPr lang="en-US" sz="3916">
                <a:solidFill>
                  <a:srgbClr val="000000"/>
                </a:solidFill>
                <a:latin typeface="Garet"/>
                <a:ea typeface="Garet"/>
                <a:cs typeface="Garet"/>
                <a:sym typeface="Garet"/>
              </a:rPr>
              <a:t>We put op-amp based filter (UA741 CP) to reduce the noise even more, But the power supply is an issue for this to implement. Further more the noise is highly comparable to the signal to eliminate with this basic filter.</a:t>
            </a:r>
          </a:p>
        </p:txBody>
      </p:sp>
      <p:sp>
        <p:nvSpPr>
          <p:cNvPr name="TextBox 5" id="5"/>
          <p:cNvSpPr txBox="true"/>
          <p:nvPr/>
        </p:nvSpPr>
        <p:spPr>
          <a:xfrm rot="0">
            <a:off x="371646" y="6320601"/>
            <a:ext cx="16103301" cy="1769447"/>
          </a:xfrm>
          <a:prstGeom prst="rect">
            <a:avLst/>
          </a:prstGeom>
        </p:spPr>
        <p:txBody>
          <a:bodyPr anchor="t" rtlCol="false" tIns="0" lIns="0" bIns="0" rIns="0">
            <a:spAutoFit/>
          </a:bodyPr>
          <a:lstStyle/>
          <a:p>
            <a:pPr algn="l" marL="845575" indent="-422788" lvl="1">
              <a:lnSpc>
                <a:spcPts val="4699"/>
              </a:lnSpc>
              <a:buFont typeface="Arial"/>
              <a:buChar char="•"/>
            </a:pPr>
            <a:r>
              <a:rPr lang="en-US" sz="3916">
                <a:solidFill>
                  <a:srgbClr val="000000"/>
                </a:solidFill>
                <a:latin typeface="Garet"/>
                <a:ea typeface="Garet"/>
                <a:cs typeface="Garet"/>
                <a:sym typeface="Garet"/>
              </a:rPr>
              <a:t>We tried to raise the frequency limit, we tried to make it till 10Khz to detect velocity of objects, but failed due to ADC’s limitation.</a:t>
            </a:r>
          </a:p>
        </p:txBody>
      </p:sp>
      <p:sp>
        <p:nvSpPr>
          <p:cNvPr name="Freeform 6" id="6"/>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850310" y="1009650"/>
            <a:ext cx="5825960"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Extension</a:t>
            </a:r>
          </a:p>
        </p:txBody>
      </p:sp>
      <p:sp>
        <p:nvSpPr>
          <p:cNvPr name="TextBox 4" id="4"/>
          <p:cNvSpPr txBox="true"/>
          <p:nvPr/>
        </p:nvSpPr>
        <p:spPr>
          <a:xfrm rot="0">
            <a:off x="850310" y="2518036"/>
            <a:ext cx="16103301" cy="5222353"/>
          </a:xfrm>
          <a:prstGeom prst="rect">
            <a:avLst/>
          </a:prstGeom>
        </p:spPr>
        <p:txBody>
          <a:bodyPr anchor="t" rtlCol="false" tIns="0" lIns="0" bIns="0" rIns="0">
            <a:spAutoFit/>
          </a:bodyPr>
          <a:lstStyle/>
          <a:p>
            <a:pPr algn="l" marL="690881" indent="-345440" lvl="1">
              <a:lnSpc>
                <a:spcPts val="4192"/>
              </a:lnSpc>
              <a:buFont typeface="Arial"/>
              <a:buChar char="•"/>
            </a:pPr>
            <a:r>
              <a:rPr lang="en-US" sz="3200">
                <a:solidFill>
                  <a:srgbClr val="000000"/>
                </a:solidFill>
                <a:latin typeface="Garet"/>
                <a:ea typeface="Garet"/>
                <a:cs typeface="Garet"/>
                <a:sym typeface="Garet"/>
              </a:rPr>
              <a:t>We can put multiple sensors to the same chip and tweak the code a bit so that we can choose which sensor to work.</a:t>
            </a:r>
          </a:p>
          <a:p>
            <a:pPr algn="l" marL="690881" indent="-345440" lvl="1">
              <a:lnSpc>
                <a:spcPts val="4192"/>
              </a:lnSpc>
              <a:buFont typeface="Arial"/>
              <a:buChar char="•"/>
            </a:pPr>
            <a:r>
              <a:rPr lang="en-US" sz="3200">
                <a:solidFill>
                  <a:srgbClr val="000000"/>
                </a:solidFill>
                <a:latin typeface="Garet"/>
                <a:ea typeface="Garet"/>
                <a:cs typeface="Garet"/>
                <a:sym typeface="Garet"/>
              </a:rPr>
              <a:t>Since there is an external ADC that can successfully sample till 2KHz, we can also use this for moderate frequency tasks just by extending it’s other channel to our requirement and tweak the code </a:t>
            </a:r>
          </a:p>
          <a:p>
            <a:pPr algn="l" marL="690881" indent="-345440" lvl="1">
              <a:lnSpc>
                <a:spcPts val="4192"/>
              </a:lnSpc>
              <a:buFont typeface="Arial"/>
              <a:buChar char="•"/>
            </a:pPr>
            <a:r>
              <a:rPr lang="en-US" sz="3200">
                <a:solidFill>
                  <a:srgbClr val="000000"/>
                </a:solidFill>
                <a:latin typeface="Garet"/>
                <a:ea typeface="Garet"/>
                <a:cs typeface="Garet"/>
                <a:sym typeface="Garet"/>
              </a:rPr>
              <a:t>We can go over the budget a little and choose specific ADC for high frequency tasks as well. (Model can be made more efficient and multi purpose)</a:t>
            </a:r>
          </a:p>
          <a:p>
            <a:pPr algn="l" marL="690881" indent="-345440" lvl="1">
              <a:lnSpc>
                <a:spcPts val="4192"/>
              </a:lnSpc>
              <a:buFont typeface="Arial"/>
              <a:buChar char="•"/>
            </a:pPr>
            <a:r>
              <a:rPr lang="en-US" sz="3200">
                <a:solidFill>
                  <a:srgbClr val="000000"/>
                </a:solidFill>
                <a:latin typeface="Garet"/>
                <a:ea typeface="Garet"/>
                <a:cs typeface="Garet"/>
                <a:sym typeface="Garet"/>
              </a:rPr>
              <a:t>Since we have power of software with us, we can use software built filters to reduce noise.</a:t>
            </a:r>
          </a:p>
        </p:txBody>
      </p:sp>
      <p:sp>
        <p:nvSpPr>
          <p:cNvPr name="Freeform 5" id="5"/>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476229"/>
            <a:ext cx="10255981"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Project Objective</a:t>
            </a:r>
          </a:p>
        </p:txBody>
      </p:sp>
      <p:sp>
        <p:nvSpPr>
          <p:cNvPr name="TextBox 4" id="4"/>
          <p:cNvSpPr txBox="true"/>
          <p:nvPr/>
        </p:nvSpPr>
        <p:spPr>
          <a:xfrm rot="0">
            <a:off x="1028700" y="1972097"/>
            <a:ext cx="15043858" cy="6978188"/>
          </a:xfrm>
          <a:prstGeom prst="rect">
            <a:avLst/>
          </a:prstGeom>
        </p:spPr>
        <p:txBody>
          <a:bodyPr anchor="t" rtlCol="false" tIns="0" lIns="0" bIns="0" rIns="0">
            <a:spAutoFit/>
          </a:bodyPr>
          <a:lstStyle/>
          <a:p>
            <a:pPr algn="l" marL="783501" indent="-391751" lvl="1">
              <a:lnSpc>
                <a:spcPts val="5080"/>
              </a:lnSpc>
              <a:buFont typeface="Arial"/>
              <a:buChar char="•"/>
            </a:pPr>
            <a:r>
              <a:rPr lang="en-US" sz="3629">
                <a:solidFill>
                  <a:srgbClr val="000000"/>
                </a:solidFill>
                <a:latin typeface="Garet"/>
                <a:ea typeface="Garet"/>
                <a:cs typeface="Garet"/>
                <a:sym typeface="Garet"/>
              </a:rPr>
              <a:t>Design and implement an ECG Monitoring System using Raspberry Pi Pico and MCP3208 ADC.</a:t>
            </a:r>
          </a:p>
          <a:p>
            <a:pPr algn="l">
              <a:lnSpc>
                <a:spcPts val="5080"/>
              </a:lnSpc>
            </a:pPr>
          </a:p>
          <a:p>
            <a:pPr algn="l" marL="783501" indent="-391751" lvl="1">
              <a:lnSpc>
                <a:spcPts val="5080"/>
              </a:lnSpc>
              <a:buFont typeface="Arial"/>
              <a:buChar char="•"/>
            </a:pPr>
            <a:r>
              <a:rPr lang="en-US" sz="3629">
                <a:solidFill>
                  <a:srgbClr val="000000"/>
                </a:solidFill>
                <a:latin typeface="Garet"/>
                <a:ea typeface="Garet"/>
                <a:cs typeface="Garet"/>
                <a:sym typeface="Garet"/>
              </a:rPr>
              <a:t>Key Features:</a:t>
            </a:r>
          </a:p>
          <a:p>
            <a:pPr algn="l" marL="1567003" indent="-522334" lvl="2">
              <a:lnSpc>
                <a:spcPts val="5080"/>
              </a:lnSpc>
              <a:buFont typeface="Arial"/>
              <a:buChar char="⚬"/>
            </a:pPr>
            <a:r>
              <a:rPr lang="en-US" sz="3629">
                <a:solidFill>
                  <a:srgbClr val="000000"/>
                </a:solidFill>
                <a:latin typeface="Garet"/>
                <a:ea typeface="Garet"/>
                <a:cs typeface="Garet"/>
                <a:sym typeface="Garet"/>
              </a:rPr>
              <a:t>Real-time acquisition of ECG signals using biomedical electrodes.</a:t>
            </a:r>
          </a:p>
          <a:p>
            <a:pPr algn="l" marL="1567003" indent="-522334" lvl="2">
              <a:lnSpc>
                <a:spcPts val="5080"/>
              </a:lnSpc>
              <a:buFont typeface="Arial"/>
              <a:buChar char="⚬"/>
            </a:pPr>
            <a:r>
              <a:rPr lang="en-US" sz="3629">
                <a:solidFill>
                  <a:srgbClr val="000000"/>
                </a:solidFill>
                <a:latin typeface="Garet"/>
                <a:ea typeface="Garet"/>
                <a:cs typeface="Garet"/>
                <a:sym typeface="Garet"/>
              </a:rPr>
              <a:t>Noise filtering and signal processing.</a:t>
            </a:r>
          </a:p>
          <a:p>
            <a:pPr algn="l" marL="1567003" indent="-522334" lvl="2">
              <a:lnSpc>
                <a:spcPts val="5080"/>
              </a:lnSpc>
              <a:buFont typeface="Arial"/>
              <a:buChar char="⚬"/>
            </a:pPr>
            <a:r>
              <a:rPr lang="en-US" sz="3629">
                <a:solidFill>
                  <a:srgbClr val="000000"/>
                </a:solidFill>
                <a:latin typeface="Garet"/>
                <a:ea typeface="Garet"/>
                <a:cs typeface="Garet"/>
                <a:sym typeface="Garet"/>
              </a:rPr>
              <a:t>Visualization of ECG waveforms for analysis.</a:t>
            </a:r>
          </a:p>
          <a:p>
            <a:pPr algn="l">
              <a:lnSpc>
                <a:spcPts val="5080"/>
              </a:lnSpc>
            </a:pPr>
          </a:p>
          <a:p>
            <a:pPr algn="l" marL="783501" indent="-391751" lvl="1">
              <a:lnSpc>
                <a:spcPts val="5080"/>
              </a:lnSpc>
              <a:buFont typeface="Arial"/>
              <a:buChar char="•"/>
            </a:pPr>
            <a:r>
              <a:rPr lang="en-US" sz="3629">
                <a:solidFill>
                  <a:srgbClr val="000000"/>
                </a:solidFill>
                <a:latin typeface="Garet"/>
                <a:ea typeface="Garet"/>
                <a:cs typeface="Garet"/>
                <a:sym typeface="Garet"/>
              </a:rPr>
              <a:t>Provide a low-cost, portable solution for remote health monitoring.</a:t>
            </a:r>
          </a:p>
        </p:txBody>
      </p:sp>
      <p:sp>
        <p:nvSpPr>
          <p:cNvPr name="Freeform 5" id="5"/>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6231020" y="4354924"/>
            <a:ext cx="5825960"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Thank You</a:t>
            </a:r>
          </a:p>
        </p:txBody>
      </p:sp>
      <p:sp>
        <p:nvSpPr>
          <p:cNvPr name="Freeform 4" id="4"/>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476229"/>
            <a:ext cx="10255981"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Motivation</a:t>
            </a:r>
          </a:p>
        </p:txBody>
      </p:sp>
      <p:sp>
        <p:nvSpPr>
          <p:cNvPr name="TextBox 4" id="4"/>
          <p:cNvSpPr txBox="true"/>
          <p:nvPr/>
        </p:nvSpPr>
        <p:spPr>
          <a:xfrm rot="0">
            <a:off x="618395" y="1865510"/>
            <a:ext cx="17051210" cy="7051323"/>
          </a:xfrm>
          <a:prstGeom prst="rect">
            <a:avLst/>
          </a:prstGeom>
        </p:spPr>
        <p:txBody>
          <a:bodyPr anchor="t" rtlCol="false" tIns="0" lIns="0" bIns="0" rIns="0">
            <a:spAutoFit/>
          </a:bodyPr>
          <a:lstStyle/>
          <a:p>
            <a:pPr algn="l" marL="791200" indent="-395600" lvl="1">
              <a:lnSpc>
                <a:spcPts val="5130"/>
              </a:lnSpc>
              <a:buFont typeface="Arial"/>
              <a:buChar char="•"/>
            </a:pPr>
            <a:r>
              <a:rPr lang="en-US" sz="3664">
                <a:solidFill>
                  <a:srgbClr val="000000"/>
                </a:solidFill>
                <a:latin typeface="Garet"/>
                <a:ea typeface="Garet"/>
                <a:cs typeface="Garet"/>
                <a:sym typeface="Garet"/>
              </a:rPr>
              <a:t>Th</a:t>
            </a:r>
            <a:r>
              <a:rPr lang="en-US" sz="3664">
                <a:solidFill>
                  <a:srgbClr val="000000"/>
                </a:solidFill>
                <a:latin typeface="Garet"/>
                <a:ea typeface="Garet"/>
                <a:cs typeface="Garet"/>
                <a:sym typeface="Garet"/>
              </a:rPr>
              <a:t>e project initially aimed to design a high-precision and efficient external ADC system for Raspberry Pi Pico to handle high-frequency signals.</a:t>
            </a:r>
          </a:p>
          <a:p>
            <a:pPr algn="l">
              <a:lnSpc>
                <a:spcPts val="5130"/>
              </a:lnSpc>
            </a:pPr>
          </a:p>
          <a:p>
            <a:pPr algn="l" marL="791200" indent="-395600" lvl="1">
              <a:lnSpc>
                <a:spcPts val="5130"/>
              </a:lnSpc>
              <a:buFont typeface="Arial"/>
              <a:buChar char="•"/>
            </a:pPr>
            <a:r>
              <a:rPr lang="en-US" sz="3664">
                <a:solidFill>
                  <a:srgbClr val="000000"/>
                </a:solidFill>
                <a:latin typeface="Garet"/>
                <a:ea typeface="Garet"/>
                <a:cs typeface="Garet"/>
                <a:sym typeface="Garet"/>
              </a:rPr>
              <a:t>While ex</a:t>
            </a:r>
            <a:r>
              <a:rPr lang="en-US" sz="3664">
                <a:solidFill>
                  <a:srgbClr val="000000"/>
                </a:solidFill>
                <a:latin typeface="Garet"/>
                <a:ea typeface="Garet"/>
                <a:cs typeface="Garet"/>
                <a:sym typeface="Garet"/>
              </a:rPr>
              <a:t>ploring ADC integration, the team identified the potential of using MCP3208 ADC for biomedical applications.</a:t>
            </a:r>
          </a:p>
          <a:p>
            <a:pPr algn="l">
              <a:lnSpc>
                <a:spcPts val="5130"/>
              </a:lnSpc>
            </a:pPr>
          </a:p>
          <a:p>
            <a:pPr algn="l" marL="791200" indent="-395600" lvl="1">
              <a:lnSpc>
                <a:spcPts val="5130"/>
              </a:lnSpc>
              <a:buFont typeface="Arial"/>
              <a:buChar char="•"/>
            </a:pPr>
            <a:r>
              <a:rPr lang="en-US" sz="3664">
                <a:solidFill>
                  <a:srgbClr val="000000"/>
                </a:solidFill>
                <a:latin typeface="Garet"/>
                <a:ea typeface="Garet"/>
                <a:cs typeface="Garet"/>
                <a:sym typeface="Garet"/>
              </a:rPr>
              <a:t>Th</a:t>
            </a:r>
            <a:r>
              <a:rPr lang="en-US" sz="3664">
                <a:solidFill>
                  <a:srgbClr val="000000"/>
                </a:solidFill>
                <a:latin typeface="Garet"/>
                <a:ea typeface="Garet"/>
                <a:cs typeface="Garet"/>
                <a:sym typeface="Garet"/>
              </a:rPr>
              <a:t>is led to the idea of developing an ECG monitoring system that combines signal acquisition, processing, and real-time visualization.</a:t>
            </a:r>
          </a:p>
          <a:p>
            <a:pPr algn="l" marL="1582401" indent="-527467" lvl="2">
              <a:lnSpc>
                <a:spcPts val="5130"/>
              </a:lnSpc>
              <a:buFont typeface="Arial"/>
              <a:buChar char="⚬"/>
            </a:pPr>
          </a:p>
        </p:txBody>
      </p:sp>
      <p:sp>
        <p:nvSpPr>
          <p:cNvPr name="Freeform 5" id="5"/>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1500191"/>
            <a:ext cx="9406371" cy="7967166"/>
          </a:xfrm>
          <a:prstGeom prst="rect">
            <a:avLst/>
          </a:prstGeom>
        </p:spPr>
        <p:txBody>
          <a:bodyPr anchor="t" rtlCol="false" tIns="0" lIns="0" bIns="0" rIns="0">
            <a:spAutoFit/>
          </a:bodyPr>
          <a:lstStyle/>
          <a:p>
            <a:pPr algn="l" marL="702123" indent="-351062" lvl="1">
              <a:lnSpc>
                <a:spcPts val="4552"/>
              </a:lnSpc>
              <a:buFont typeface="Arial"/>
              <a:buChar char="•"/>
            </a:pPr>
            <a:r>
              <a:rPr lang="en-US" sz="3252">
                <a:solidFill>
                  <a:srgbClr val="000000"/>
                </a:solidFill>
                <a:latin typeface="Garet"/>
                <a:ea typeface="Garet"/>
                <a:cs typeface="Garet"/>
                <a:sym typeface="Garet"/>
              </a:rPr>
              <a:t>ECG Basics:</a:t>
            </a:r>
          </a:p>
          <a:p>
            <a:pPr algn="l" marL="1404246" indent="-468082" lvl="2">
              <a:lnSpc>
                <a:spcPts val="4552"/>
              </a:lnSpc>
              <a:buFont typeface="Arial"/>
              <a:buChar char="⚬"/>
            </a:pPr>
            <a:r>
              <a:rPr lang="en-US" sz="3252">
                <a:solidFill>
                  <a:srgbClr val="000000"/>
                </a:solidFill>
                <a:latin typeface="Garet"/>
                <a:ea typeface="Garet"/>
                <a:cs typeface="Garet"/>
                <a:sym typeface="Garet"/>
              </a:rPr>
              <a:t>Records electrical activity of the heart.</a:t>
            </a:r>
          </a:p>
          <a:p>
            <a:pPr algn="l" marL="1404246" indent="-468082" lvl="2">
              <a:lnSpc>
                <a:spcPts val="4552"/>
              </a:lnSpc>
              <a:buFont typeface="Arial"/>
              <a:buChar char="⚬"/>
            </a:pPr>
            <a:r>
              <a:rPr lang="en-US" sz="3252">
                <a:solidFill>
                  <a:srgbClr val="000000"/>
                </a:solidFill>
                <a:latin typeface="Garet"/>
                <a:ea typeface="Garet"/>
                <a:cs typeface="Garet"/>
                <a:sym typeface="Garet"/>
              </a:rPr>
              <a:t>Key components: P-wave, QRS complex, T-wave.</a:t>
            </a:r>
          </a:p>
          <a:p>
            <a:pPr algn="l">
              <a:lnSpc>
                <a:spcPts val="4552"/>
              </a:lnSpc>
            </a:pPr>
          </a:p>
          <a:p>
            <a:pPr algn="l" marL="702123" indent="-351062" lvl="1">
              <a:lnSpc>
                <a:spcPts val="4552"/>
              </a:lnSpc>
              <a:buFont typeface="Arial"/>
              <a:buChar char="•"/>
            </a:pPr>
            <a:r>
              <a:rPr lang="en-US" sz="3252">
                <a:solidFill>
                  <a:srgbClr val="000000"/>
                </a:solidFill>
                <a:latin typeface="Garet"/>
                <a:ea typeface="Garet"/>
                <a:cs typeface="Garet"/>
                <a:sym typeface="Garet"/>
              </a:rPr>
              <a:t>Importance:</a:t>
            </a:r>
          </a:p>
          <a:p>
            <a:pPr algn="l" marL="1404246" indent="-468082" lvl="2">
              <a:lnSpc>
                <a:spcPts val="4552"/>
              </a:lnSpc>
              <a:buFont typeface="Arial"/>
              <a:buChar char="⚬"/>
            </a:pPr>
            <a:r>
              <a:rPr lang="en-US" sz="3252">
                <a:solidFill>
                  <a:srgbClr val="000000"/>
                </a:solidFill>
                <a:latin typeface="Garet"/>
                <a:ea typeface="Garet"/>
                <a:cs typeface="Garet"/>
                <a:sym typeface="Garet"/>
              </a:rPr>
              <a:t>Detect arrhythmias, heart attacks, and abnormalities.</a:t>
            </a:r>
          </a:p>
          <a:p>
            <a:pPr algn="l" marL="1404246" indent="-468082" lvl="2">
              <a:lnSpc>
                <a:spcPts val="4552"/>
              </a:lnSpc>
              <a:buFont typeface="Arial"/>
              <a:buChar char="⚬"/>
            </a:pPr>
            <a:r>
              <a:rPr lang="en-US" sz="3252">
                <a:solidFill>
                  <a:srgbClr val="000000"/>
                </a:solidFill>
                <a:latin typeface="Garet"/>
                <a:ea typeface="Garet"/>
                <a:cs typeface="Garet"/>
                <a:sym typeface="Garet"/>
              </a:rPr>
              <a:t>Monitor treatment effectiveness.</a:t>
            </a:r>
          </a:p>
          <a:p>
            <a:pPr algn="l">
              <a:lnSpc>
                <a:spcPts val="4552"/>
              </a:lnSpc>
            </a:pPr>
          </a:p>
          <a:p>
            <a:pPr algn="l" marL="702123" indent="-351062" lvl="1">
              <a:lnSpc>
                <a:spcPts val="4552"/>
              </a:lnSpc>
              <a:buFont typeface="Arial"/>
              <a:buChar char="•"/>
            </a:pPr>
            <a:r>
              <a:rPr lang="en-US" sz="3252">
                <a:solidFill>
                  <a:srgbClr val="000000"/>
                </a:solidFill>
                <a:latin typeface="Garet"/>
                <a:ea typeface="Garet"/>
                <a:cs typeface="Garet"/>
                <a:sym typeface="Garet"/>
              </a:rPr>
              <a:t>Working Principle:</a:t>
            </a:r>
          </a:p>
          <a:p>
            <a:pPr algn="l" marL="1404246" indent="-468082" lvl="2">
              <a:lnSpc>
                <a:spcPts val="4552"/>
              </a:lnSpc>
              <a:buFont typeface="Arial"/>
              <a:buChar char="⚬"/>
            </a:pPr>
            <a:r>
              <a:rPr lang="en-US" sz="3252">
                <a:solidFill>
                  <a:srgbClr val="000000"/>
                </a:solidFill>
                <a:latin typeface="Garet"/>
                <a:ea typeface="Garet"/>
                <a:cs typeface="Garet"/>
                <a:sym typeface="Garet"/>
              </a:rPr>
              <a:t>Signal acquisition → Amplification → Noise filtering → ADC → Visualization.</a:t>
            </a:r>
          </a:p>
        </p:txBody>
      </p:sp>
      <p:sp>
        <p:nvSpPr>
          <p:cNvPr name="Freeform 4" id="4"/>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
        <p:nvSpPr>
          <p:cNvPr name="Freeform 5" id="5"/>
          <p:cNvSpPr/>
          <p:nvPr/>
        </p:nvSpPr>
        <p:spPr>
          <a:xfrm flipH="false" flipV="false" rot="0">
            <a:off x="10934654" y="2854450"/>
            <a:ext cx="6956114" cy="5796761"/>
          </a:xfrm>
          <a:custGeom>
            <a:avLst/>
            <a:gdLst/>
            <a:ahLst/>
            <a:cxnLst/>
            <a:rect r="r" b="b" t="t" l="l"/>
            <a:pathLst>
              <a:path h="5796761" w="6956114">
                <a:moveTo>
                  <a:pt x="0" y="0"/>
                </a:moveTo>
                <a:lnTo>
                  <a:pt x="6956113" y="0"/>
                </a:lnTo>
                <a:lnTo>
                  <a:pt x="6956113" y="5796761"/>
                </a:lnTo>
                <a:lnTo>
                  <a:pt x="0" y="5796761"/>
                </a:lnTo>
                <a:lnTo>
                  <a:pt x="0" y="0"/>
                </a:lnTo>
                <a:close/>
              </a:path>
            </a:pathLst>
          </a:custGeom>
          <a:blipFill>
            <a:blip r:embed="rId4"/>
            <a:stretch>
              <a:fillRect l="0" t="0" r="0" b="0"/>
            </a:stretch>
          </a:blipFill>
        </p:spPr>
      </p:sp>
      <p:sp>
        <p:nvSpPr>
          <p:cNvPr name="TextBox 6" id="6"/>
          <p:cNvSpPr txBox="true"/>
          <p:nvPr/>
        </p:nvSpPr>
        <p:spPr>
          <a:xfrm rot="0">
            <a:off x="819044" y="476229"/>
            <a:ext cx="10255981"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Concept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789464" y="703302"/>
            <a:ext cx="10255981"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Apparatus</a:t>
            </a:r>
          </a:p>
        </p:txBody>
      </p:sp>
      <p:sp>
        <p:nvSpPr>
          <p:cNvPr name="TextBox 4" id="4"/>
          <p:cNvSpPr txBox="true"/>
          <p:nvPr/>
        </p:nvSpPr>
        <p:spPr>
          <a:xfrm rot="0">
            <a:off x="618395" y="2080342"/>
            <a:ext cx="17051210" cy="7693602"/>
          </a:xfrm>
          <a:prstGeom prst="rect">
            <a:avLst/>
          </a:prstGeom>
        </p:spPr>
        <p:txBody>
          <a:bodyPr anchor="t" rtlCol="false" tIns="0" lIns="0" bIns="0" rIns="0">
            <a:spAutoFit/>
          </a:bodyPr>
          <a:lstStyle/>
          <a:p>
            <a:pPr algn="l" marL="791200" indent="-395600" lvl="1">
              <a:lnSpc>
                <a:spcPts val="5130"/>
              </a:lnSpc>
              <a:buFont typeface="Arial"/>
              <a:buChar char="•"/>
            </a:pPr>
            <a:r>
              <a:rPr lang="en-US" sz="3664">
                <a:solidFill>
                  <a:srgbClr val="000000"/>
                </a:solidFill>
                <a:latin typeface="Garet"/>
                <a:ea typeface="Garet"/>
                <a:cs typeface="Garet"/>
                <a:sym typeface="Garet"/>
              </a:rPr>
              <a:t>Ha</a:t>
            </a:r>
            <a:r>
              <a:rPr lang="en-US" sz="3664">
                <a:solidFill>
                  <a:srgbClr val="000000"/>
                </a:solidFill>
                <a:latin typeface="Garet"/>
                <a:ea typeface="Garet"/>
                <a:cs typeface="Garet"/>
                <a:sym typeface="Garet"/>
              </a:rPr>
              <a:t>rdware:</a:t>
            </a:r>
          </a:p>
          <a:p>
            <a:pPr algn="l" marL="1582401" indent="-527467" lvl="2">
              <a:lnSpc>
                <a:spcPts val="5130"/>
              </a:lnSpc>
              <a:buFont typeface="Arial"/>
              <a:buChar char="⚬"/>
            </a:pPr>
            <a:r>
              <a:rPr lang="en-US" sz="3664">
                <a:solidFill>
                  <a:srgbClr val="000000"/>
                </a:solidFill>
                <a:latin typeface="Garet"/>
                <a:ea typeface="Garet"/>
                <a:cs typeface="Garet"/>
                <a:sym typeface="Garet"/>
              </a:rPr>
              <a:t>Raspberry Pi Pico (Microcontrol</a:t>
            </a:r>
            <a:r>
              <a:rPr lang="en-US" sz="3664">
                <a:solidFill>
                  <a:srgbClr val="000000"/>
                </a:solidFill>
                <a:latin typeface="Garet"/>
                <a:ea typeface="Garet"/>
                <a:cs typeface="Garet"/>
                <a:sym typeface="Garet"/>
              </a:rPr>
              <a:t>le</a:t>
            </a:r>
            <a:r>
              <a:rPr lang="en-US" sz="3664">
                <a:solidFill>
                  <a:srgbClr val="000000"/>
                </a:solidFill>
                <a:latin typeface="Garet"/>
                <a:ea typeface="Garet"/>
                <a:cs typeface="Garet"/>
                <a:sym typeface="Garet"/>
              </a:rPr>
              <a:t>r with SPI communication).</a:t>
            </a:r>
          </a:p>
          <a:p>
            <a:pPr algn="l" marL="1582401" indent="-527467" lvl="2">
              <a:lnSpc>
                <a:spcPts val="5130"/>
              </a:lnSpc>
              <a:buFont typeface="Arial"/>
              <a:buChar char="⚬"/>
            </a:pPr>
            <a:r>
              <a:rPr lang="en-US" sz="3664">
                <a:solidFill>
                  <a:srgbClr val="000000"/>
                </a:solidFill>
                <a:latin typeface="Garet"/>
                <a:ea typeface="Garet"/>
                <a:cs typeface="Garet"/>
                <a:sym typeface="Garet"/>
              </a:rPr>
              <a:t>MCP3208 ADC (12-bit resolution for analog-to-digital conversion).</a:t>
            </a:r>
          </a:p>
          <a:p>
            <a:pPr algn="l" marL="1582401" indent="-527467" lvl="2">
              <a:lnSpc>
                <a:spcPts val="5130"/>
              </a:lnSpc>
              <a:buFont typeface="Arial"/>
              <a:buChar char="⚬"/>
            </a:pPr>
            <a:r>
              <a:rPr lang="en-US" sz="3664">
                <a:solidFill>
                  <a:srgbClr val="000000"/>
                </a:solidFill>
                <a:latin typeface="Garet"/>
                <a:ea typeface="Garet"/>
                <a:cs typeface="Garet"/>
                <a:sym typeface="Garet"/>
              </a:rPr>
              <a:t>Electrodes (3-lead set), Breadboard, Jumper Wires, Resistors, Capacitors.</a:t>
            </a:r>
          </a:p>
          <a:p>
            <a:pPr algn="l" marL="1582401" indent="-527467" lvl="2">
              <a:lnSpc>
                <a:spcPts val="5130"/>
              </a:lnSpc>
              <a:buFont typeface="Arial"/>
              <a:buChar char="⚬"/>
            </a:pPr>
            <a:r>
              <a:rPr lang="en-US" sz="3664">
                <a:solidFill>
                  <a:srgbClr val="000000"/>
                </a:solidFill>
                <a:latin typeface="Garet"/>
                <a:ea typeface="Garet"/>
                <a:cs typeface="Garet"/>
                <a:sym typeface="Garet"/>
              </a:rPr>
              <a:t>ECG module (AD8232)</a:t>
            </a:r>
          </a:p>
          <a:p>
            <a:pPr algn="l" marL="791200" indent="-395600" lvl="1">
              <a:lnSpc>
                <a:spcPts val="5130"/>
              </a:lnSpc>
              <a:buFont typeface="Arial"/>
              <a:buChar char="•"/>
            </a:pPr>
            <a:r>
              <a:rPr lang="en-US" sz="3664">
                <a:solidFill>
                  <a:srgbClr val="000000"/>
                </a:solidFill>
                <a:latin typeface="Garet"/>
                <a:ea typeface="Garet"/>
                <a:cs typeface="Garet"/>
                <a:sym typeface="Garet"/>
              </a:rPr>
              <a:t>Software:</a:t>
            </a:r>
          </a:p>
          <a:p>
            <a:pPr algn="l" marL="1582401" indent="-527467" lvl="2">
              <a:lnSpc>
                <a:spcPts val="5130"/>
              </a:lnSpc>
              <a:buFont typeface="Arial"/>
              <a:buChar char="⚬"/>
            </a:pPr>
            <a:r>
              <a:rPr lang="en-US" sz="3664">
                <a:solidFill>
                  <a:srgbClr val="000000"/>
                </a:solidFill>
                <a:latin typeface="Garet"/>
                <a:ea typeface="Garet"/>
                <a:cs typeface="Garet"/>
                <a:sym typeface="Garet"/>
              </a:rPr>
              <a:t>MicroPython (Programming).</a:t>
            </a:r>
          </a:p>
          <a:p>
            <a:pPr algn="l" marL="1582401" indent="-527467" lvl="2">
              <a:lnSpc>
                <a:spcPts val="5130"/>
              </a:lnSpc>
              <a:buFont typeface="Arial"/>
              <a:buChar char="⚬"/>
            </a:pPr>
            <a:r>
              <a:rPr lang="en-US" sz="3664">
                <a:solidFill>
                  <a:srgbClr val="000000"/>
                </a:solidFill>
                <a:latin typeface="Garet"/>
                <a:ea typeface="Garet"/>
                <a:cs typeface="Garet"/>
                <a:sym typeface="Garet"/>
              </a:rPr>
              <a:t>Thonny IDE (Code development).</a:t>
            </a:r>
          </a:p>
          <a:p>
            <a:pPr algn="l" marL="1582401" indent="-527467" lvl="2">
              <a:lnSpc>
                <a:spcPts val="5130"/>
              </a:lnSpc>
              <a:buFont typeface="Arial"/>
              <a:buChar char="⚬"/>
            </a:pPr>
            <a:r>
              <a:rPr lang="en-US" sz="3664">
                <a:solidFill>
                  <a:srgbClr val="000000"/>
                </a:solidFill>
                <a:latin typeface="Garet"/>
                <a:ea typeface="Garet"/>
                <a:cs typeface="Garet"/>
                <a:sym typeface="Garet"/>
              </a:rPr>
              <a:t>Python with Matplotlib (Data visualization).</a:t>
            </a:r>
          </a:p>
          <a:p>
            <a:pPr algn="l">
              <a:lnSpc>
                <a:spcPts val="5130"/>
              </a:lnSpc>
            </a:pPr>
          </a:p>
        </p:txBody>
      </p:sp>
      <p:sp>
        <p:nvSpPr>
          <p:cNvPr name="Freeform 5" id="5"/>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1009650"/>
            <a:ext cx="10255981"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Methodology</a:t>
            </a:r>
          </a:p>
        </p:txBody>
      </p:sp>
      <p:sp>
        <p:nvSpPr>
          <p:cNvPr name="TextBox 4" id="4"/>
          <p:cNvSpPr txBox="true"/>
          <p:nvPr/>
        </p:nvSpPr>
        <p:spPr>
          <a:xfrm rot="0">
            <a:off x="618395" y="2561194"/>
            <a:ext cx="17051210" cy="7755002"/>
          </a:xfrm>
          <a:prstGeom prst="rect">
            <a:avLst/>
          </a:prstGeom>
        </p:spPr>
        <p:txBody>
          <a:bodyPr anchor="t" rtlCol="false" tIns="0" lIns="0" bIns="0" rIns="0">
            <a:spAutoFit/>
          </a:bodyPr>
          <a:lstStyle/>
          <a:p>
            <a:pPr algn="l" marL="791201" indent="-395601" lvl="1">
              <a:lnSpc>
                <a:spcPts val="5130"/>
              </a:lnSpc>
              <a:buFont typeface="Arial"/>
              <a:buChar char="•"/>
            </a:pPr>
            <a:r>
              <a:rPr lang="en-US" b="true" sz="3664">
                <a:solidFill>
                  <a:srgbClr val="000000"/>
                </a:solidFill>
                <a:latin typeface="Garet Bold"/>
                <a:ea typeface="Garet Bold"/>
                <a:cs typeface="Garet Bold"/>
                <a:sym typeface="Garet Bold"/>
              </a:rPr>
              <a:t>Sign</a:t>
            </a:r>
            <a:r>
              <a:rPr lang="en-US" b="true" sz="3664">
                <a:solidFill>
                  <a:srgbClr val="000000"/>
                </a:solidFill>
                <a:latin typeface="Garet Bold"/>
                <a:ea typeface="Garet Bold"/>
                <a:cs typeface="Garet Bold"/>
                <a:sym typeface="Garet Bold"/>
              </a:rPr>
              <a:t>al Acquisition:</a:t>
            </a:r>
            <a:r>
              <a:rPr lang="en-US" sz="3664">
                <a:solidFill>
                  <a:srgbClr val="000000"/>
                </a:solidFill>
                <a:latin typeface="Garet"/>
                <a:ea typeface="Garet"/>
                <a:cs typeface="Garet"/>
                <a:sym typeface="Garet"/>
              </a:rPr>
              <a:t> Electrod</a:t>
            </a:r>
            <a:r>
              <a:rPr lang="en-US" sz="3664">
                <a:solidFill>
                  <a:srgbClr val="000000"/>
                </a:solidFill>
                <a:latin typeface="Garet"/>
                <a:ea typeface="Garet"/>
                <a:cs typeface="Garet"/>
                <a:sym typeface="Garet"/>
              </a:rPr>
              <a:t>es</a:t>
            </a:r>
            <a:r>
              <a:rPr lang="en-US" sz="3664">
                <a:solidFill>
                  <a:srgbClr val="000000"/>
                </a:solidFill>
                <a:latin typeface="Garet"/>
                <a:ea typeface="Garet"/>
                <a:cs typeface="Garet"/>
                <a:sym typeface="Garet"/>
              </a:rPr>
              <a:t> capture heart signals; MCP3208 ADC converts them to digital values.</a:t>
            </a:r>
          </a:p>
          <a:p>
            <a:pPr algn="l">
              <a:lnSpc>
                <a:spcPts val="5130"/>
              </a:lnSpc>
            </a:pPr>
          </a:p>
          <a:p>
            <a:pPr algn="l" marL="791201" indent="-395601" lvl="1">
              <a:lnSpc>
                <a:spcPts val="5130"/>
              </a:lnSpc>
              <a:buFont typeface="Arial"/>
              <a:buChar char="•"/>
            </a:pPr>
            <a:r>
              <a:rPr lang="en-US" b="true" sz="3664">
                <a:solidFill>
                  <a:srgbClr val="000000"/>
                </a:solidFill>
                <a:latin typeface="Garet Bold"/>
                <a:ea typeface="Garet Bold"/>
                <a:cs typeface="Garet Bold"/>
                <a:sym typeface="Garet Bold"/>
              </a:rPr>
              <a:t>Analog-to-Digital Conversion:</a:t>
            </a:r>
            <a:r>
              <a:rPr lang="en-US" sz="3664">
                <a:solidFill>
                  <a:srgbClr val="000000"/>
                </a:solidFill>
                <a:latin typeface="Garet"/>
                <a:ea typeface="Garet"/>
                <a:cs typeface="Garet"/>
                <a:sym typeface="Garet"/>
              </a:rPr>
              <a:t> MCP3208 processes analog signals from electrodes with high resolution (12 bits).</a:t>
            </a:r>
          </a:p>
          <a:p>
            <a:pPr algn="l">
              <a:lnSpc>
                <a:spcPts val="5130"/>
              </a:lnSpc>
            </a:pPr>
          </a:p>
          <a:p>
            <a:pPr algn="l" marL="791201" indent="-395601" lvl="1">
              <a:lnSpc>
                <a:spcPts val="5130"/>
              </a:lnSpc>
              <a:buFont typeface="Arial"/>
              <a:buChar char="•"/>
            </a:pPr>
            <a:r>
              <a:rPr lang="en-US" b="true" sz="3664">
                <a:solidFill>
                  <a:srgbClr val="000000"/>
                </a:solidFill>
                <a:latin typeface="Garet Bold"/>
                <a:ea typeface="Garet Bold"/>
                <a:cs typeface="Garet Bold"/>
                <a:sym typeface="Garet Bold"/>
              </a:rPr>
              <a:t>Da</a:t>
            </a:r>
            <a:r>
              <a:rPr lang="en-US" b="true" sz="3664">
                <a:solidFill>
                  <a:srgbClr val="000000"/>
                </a:solidFill>
                <a:latin typeface="Garet Bold"/>
                <a:ea typeface="Garet Bold"/>
                <a:cs typeface="Garet Bold"/>
                <a:sym typeface="Garet Bold"/>
              </a:rPr>
              <a:t>ta Transmission: </a:t>
            </a:r>
            <a:r>
              <a:rPr lang="en-US" sz="3664">
                <a:solidFill>
                  <a:srgbClr val="000000"/>
                </a:solidFill>
                <a:latin typeface="Garet"/>
                <a:ea typeface="Garet"/>
                <a:cs typeface="Garet"/>
                <a:sym typeface="Garet"/>
              </a:rPr>
              <a:t>Data sent to Raspberry Pi Pico via SPI communication for real-time visualization.</a:t>
            </a:r>
          </a:p>
          <a:p>
            <a:pPr algn="l">
              <a:lnSpc>
                <a:spcPts val="5130"/>
              </a:lnSpc>
            </a:pPr>
          </a:p>
          <a:p>
            <a:pPr algn="l" marL="791201" indent="-395601" lvl="1">
              <a:lnSpc>
                <a:spcPts val="5130"/>
              </a:lnSpc>
              <a:buFont typeface="Arial"/>
              <a:buChar char="•"/>
            </a:pPr>
            <a:r>
              <a:rPr lang="en-US" b="true" sz="3664">
                <a:solidFill>
                  <a:srgbClr val="000000"/>
                </a:solidFill>
                <a:latin typeface="Garet Bold"/>
                <a:ea typeface="Garet Bold"/>
                <a:cs typeface="Garet Bold"/>
                <a:sym typeface="Garet Bold"/>
              </a:rPr>
              <a:t>Visualization:</a:t>
            </a:r>
            <a:r>
              <a:rPr lang="en-US" sz="3664">
                <a:solidFill>
                  <a:srgbClr val="000000"/>
                </a:solidFill>
                <a:latin typeface="Garet"/>
                <a:ea typeface="Garet"/>
                <a:cs typeface="Garet"/>
                <a:sym typeface="Garet"/>
              </a:rPr>
              <a:t> </a:t>
            </a:r>
            <a:r>
              <a:rPr lang="en-US" sz="3664">
                <a:solidFill>
                  <a:srgbClr val="000000"/>
                </a:solidFill>
                <a:latin typeface="Garet"/>
                <a:ea typeface="Garet"/>
                <a:cs typeface="Garet"/>
                <a:sym typeface="Garet"/>
              </a:rPr>
              <a:t>Python processes data and plots ECG waveforms using Thonny.</a:t>
            </a:r>
          </a:p>
          <a:p>
            <a:pPr algn="l">
              <a:lnSpc>
                <a:spcPts val="5130"/>
              </a:lnSpc>
            </a:pPr>
          </a:p>
        </p:txBody>
      </p:sp>
      <p:sp>
        <p:nvSpPr>
          <p:cNvPr name="Freeform 5" id="5"/>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Table 3" id="3"/>
          <p:cNvGraphicFramePr>
            <a:graphicFrameLocks noGrp="true"/>
          </p:cNvGraphicFramePr>
          <p:nvPr/>
        </p:nvGraphicFramePr>
        <p:xfrm>
          <a:off x="1028700" y="1314985"/>
          <a:ext cx="16363692" cy="6759284"/>
        </p:xfrm>
        <a:graphic>
          <a:graphicData uri="http://schemas.openxmlformats.org/drawingml/2006/table">
            <a:tbl>
              <a:tblPr/>
              <a:tblGrid>
                <a:gridCol w="8181846"/>
                <a:gridCol w="8181846"/>
              </a:tblGrid>
              <a:tr h="889586">
                <a:tc>
                  <a:txBody>
                    <a:bodyPr anchor="t" rtlCol="false"/>
                    <a:lstStyle/>
                    <a:p>
                      <a:pPr algn="l">
                        <a:lnSpc>
                          <a:spcPts val="3219"/>
                        </a:lnSpc>
                        <a:defRPr/>
                      </a:pPr>
                      <a:r>
                        <a:rPr lang="en-US" sz="2299">
                          <a:solidFill>
                            <a:srgbClr val="000000"/>
                          </a:solidFill>
                          <a:latin typeface="Garet"/>
                          <a:ea typeface="Garet"/>
                          <a:cs typeface="Garet"/>
                          <a:sym typeface="Garet"/>
                        </a:rPr>
                        <a:t>Participant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Garet"/>
                          <a:ea typeface="Garet"/>
                          <a:cs typeface="Garet"/>
                          <a:sym typeface="Garet"/>
                        </a:rPr>
                        <a:t>Contribution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73940">
                <a:tc>
                  <a:txBody>
                    <a:bodyPr anchor="t" rtlCol="false"/>
                    <a:lstStyle/>
                    <a:p>
                      <a:pPr algn="l">
                        <a:lnSpc>
                          <a:spcPts val="3219"/>
                        </a:lnSpc>
                        <a:defRPr/>
                      </a:pPr>
                      <a:r>
                        <a:rPr lang="en-US" sz="2299">
                          <a:solidFill>
                            <a:srgbClr val="000000"/>
                          </a:solidFill>
                          <a:latin typeface="Garet"/>
                          <a:ea typeface="Garet"/>
                          <a:cs typeface="Garet"/>
                          <a:sym typeface="Garet"/>
                        </a:rPr>
                        <a:t>Banda Raj Kishore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Garet"/>
                          <a:ea typeface="Garet"/>
                          <a:cs typeface="Garet"/>
                          <a:sym typeface="Garet"/>
                        </a:rPr>
                        <a:t>PCB layout and Machine Learning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73940">
                <a:tc>
                  <a:txBody>
                    <a:bodyPr anchor="t" rtlCol="false"/>
                    <a:lstStyle/>
                    <a:p>
                      <a:pPr algn="l">
                        <a:lnSpc>
                          <a:spcPts val="3219"/>
                        </a:lnSpc>
                        <a:defRPr/>
                      </a:pPr>
                      <a:r>
                        <a:rPr lang="en-US" sz="2299">
                          <a:solidFill>
                            <a:srgbClr val="000000"/>
                          </a:solidFill>
                          <a:latin typeface="Garet"/>
                          <a:ea typeface="Garet"/>
                          <a:cs typeface="Garet"/>
                          <a:sym typeface="Garet"/>
                        </a:rPr>
                        <a:t>Shreyansh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Garet"/>
                          <a:ea typeface="Garet"/>
                          <a:cs typeface="Garet"/>
                          <a:sym typeface="Garet"/>
                        </a:rPr>
                        <a:t>PCB layout design using DipTrace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73940">
                <a:tc>
                  <a:txBody>
                    <a:bodyPr anchor="t" rtlCol="false"/>
                    <a:lstStyle/>
                    <a:p>
                      <a:pPr algn="l">
                        <a:lnSpc>
                          <a:spcPts val="3219"/>
                        </a:lnSpc>
                        <a:defRPr/>
                      </a:pPr>
                      <a:r>
                        <a:rPr lang="en-US" sz="2299">
                          <a:solidFill>
                            <a:srgbClr val="000000"/>
                          </a:solidFill>
                          <a:latin typeface="Garet"/>
                          <a:ea typeface="Garet"/>
                          <a:cs typeface="Garet"/>
                          <a:sym typeface="Garet"/>
                        </a:rPr>
                        <a:t>Himanshu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Garet"/>
                          <a:ea typeface="Garet"/>
                          <a:cs typeface="Garet"/>
                          <a:sym typeface="Garet"/>
                        </a:rPr>
                        <a:t>Programming in MicroPython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73940">
                <a:tc>
                  <a:txBody>
                    <a:bodyPr anchor="t" rtlCol="false"/>
                    <a:lstStyle/>
                    <a:p>
                      <a:pPr algn="l">
                        <a:lnSpc>
                          <a:spcPts val="3219"/>
                        </a:lnSpc>
                        <a:defRPr/>
                      </a:pPr>
                      <a:r>
                        <a:rPr lang="en-US" sz="2299">
                          <a:solidFill>
                            <a:srgbClr val="000000"/>
                          </a:solidFill>
                          <a:latin typeface="Garet"/>
                          <a:ea typeface="Garet"/>
                          <a:cs typeface="Garet"/>
                          <a:sym typeface="Garet"/>
                        </a:rPr>
                        <a:t>Nihith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Garet"/>
                          <a:ea typeface="Garet"/>
                          <a:cs typeface="Garet"/>
                          <a:sym typeface="Garet"/>
                        </a:rPr>
                        <a:t>Hardware Assembly and Machine Learning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73940">
                <a:tc>
                  <a:txBody>
                    <a:bodyPr anchor="t" rtlCol="false"/>
                    <a:lstStyle/>
                    <a:p>
                      <a:pPr algn="l">
                        <a:lnSpc>
                          <a:spcPts val="3219"/>
                        </a:lnSpc>
                        <a:defRPr/>
                      </a:pPr>
                      <a:r>
                        <a:rPr lang="en-US" sz="2299">
                          <a:solidFill>
                            <a:srgbClr val="000000"/>
                          </a:solidFill>
                          <a:latin typeface="Garet"/>
                          <a:ea typeface="Garet"/>
                          <a:cs typeface="Garet"/>
                          <a:sym typeface="Garet"/>
                        </a:rPr>
                        <a:t>Harshini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Garet"/>
                          <a:ea typeface="Garet"/>
                          <a:cs typeface="Garet"/>
                          <a:sym typeface="Garet"/>
                        </a:rPr>
                        <a:t>Finding components and assembling hardware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9728043" y="3125803"/>
            <a:ext cx="7977232" cy="6132497"/>
          </a:xfrm>
          <a:custGeom>
            <a:avLst/>
            <a:gdLst/>
            <a:ahLst/>
            <a:cxnLst/>
            <a:rect r="r" b="b" t="t" l="l"/>
            <a:pathLst>
              <a:path h="6132497" w="7977232">
                <a:moveTo>
                  <a:pt x="0" y="0"/>
                </a:moveTo>
                <a:lnTo>
                  <a:pt x="7977232" y="0"/>
                </a:lnTo>
                <a:lnTo>
                  <a:pt x="7977232" y="6132497"/>
                </a:lnTo>
                <a:lnTo>
                  <a:pt x="0" y="6132497"/>
                </a:lnTo>
                <a:lnTo>
                  <a:pt x="0" y="0"/>
                </a:lnTo>
                <a:close/>
              </a:path>
            </a:pathLst>
          </a:custGeom>
          <a:blipFill>
            <a:blip r:embed="rId3"/>
            <a:stretch>
              <a:fillRect l="0" t="0" r="0" b="0"/>
            </a:stretch>
          </a:blipFill>
        </p:spPr>
      </p:sp>
      <p:sp>
        <p:nvSpPr>
          <p:cNvPr name="TextBox 4" id="4"/>
          <p:cNvSpPr txBox="true"/>
          <p:nvPr/>
        </p:nvSpPr>
        <p:spPr>
          <a:xfrm rot="0">
            <a:off x="1028700" y="1009650"/>
            <a:ext cx="13348077" cy="1085850"/>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Hardware Components</a:t>
            </a:r>
          </a:p>
        </p:txBody>
      </p:sp>
      <p:sp>
        <p:nvSpPr>
          <p:cNvPr name="TextBox 5" id="5"/>
          <p:cNvSpPr txBox="true"/>
          <p:nvPr/>
        </p:nvSpPr>
        <p:spPr>
          <a:xfrm rot="0">
            <a:off x="1028700" y="3590445"/>
            <a:ext cx="7936910" cy="4149177"/>
          </a:xfrm>
          <a:prstGeom prst="rect">
            <a:avLst/>
          </a:prstGeom>
        </p:spPr>
        <p:txBody>
          <a:bodyPr anchor="t" rtlCol="false" tIns="0" lIns="0" bIns="0" rIns="0">
            <a:spAutoFit/>
          </a:bodyPr>
          <a:lstStyle/>
          <a:p>
            <a:pPr algn="l">
              <a:lnSpc>
                <a:spcPts val="4710"/>
              </a:lnSpc>
              <a:spcBef>
                <a:spcPct val="0"/>
              </a:spcBef>
            </a:pPr>
            <a:r>
              <a:rPr lang="en-US" b="true" sz="3623">
                <a:solidFill>
                  <a:srgbClr val="000000"/>
                </a:solidFill>
                <a:latin typeface="Garet Bold"/>
                <a:ea typeface="Garet Bold"/>
                <a:cs typeface="Garet Bold"/>
                <a:sym typeface="Garet Bold"/>
              </a:rPr>
              <a:t>The Raspberry Pi Pico</a:t>
            </a:r>
            <a:r>
              <a:rPr lang="en-US" sz="3623">
                <a:solidFill>
                  <a:srgbClr val="000000"/>
                </a:solidFill>
                <a:latin typeface="Garet"/>
                <a:ea typeface="Garet"/>
                <a:cs typeface="Garet"/>
                <a:sym typeface="Garet"/>
              </a:rPr>
              <a:t> is a low-cost, high-performance microcontroller board built around the RP2040 chip. It features a dual-core ARM Cortex-M0+ processor, 264kB of SRAM, and 2MB of flash memory2</a:t>
            </a:r>
          </a:p>
        </p:txBody>
      </p:sp>
      <p:sp>
        <p:nvSpPr>
          <p:cNvPr name="Freeform 6" id="6"/>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1009650"/>
            <a:ext cx="13348077" cy="1085893"/>
          </a:xfrm>
          <a:prstGeom prst="rect">
            <a:avLst/>
          </a:prstGeom>
        </p:spPr>
        <p:txBody>
          <a:bodyPr anchor="t" rtlCol="false" tIns="0" lIns="0" bIns="0" rIns="0">
            <a:spAutoFit/>
          </a:bodyPr>
          <a:lstStyle/>
          <a:p>
            <a:pPr algn="l">
              <a:lnSpc>
                <a:spcPts val="8400"/>
              </a:lnSpc>
            </a:pPr>
            <a:r>
              <a:rPr lang="en-US" sz="7000">
                <a:solidFill>
                  <a:srgbClr val="004AAD"/>
                </a:solidFill>
                <a:latin typeface="Archivo Black"/>
                <a:ea typeface="Archivo Black"/>
                <a:cs typeface="Archivo Black"/>
                <a:sym typeface="Archivo Black"/>
              </a:rPr>
              <a:t>Hardware Components</a:t>
            </a:r>
          </a:p>
        </p:txBody>
      </p:sp>
      <p:sp>
        <p:nvSpPr>
          <p:cNvPr name="TextBox 4" id="4"/>
          <p:cNvSpPr txBox="true"/>
          <p:nvPr/>
        </p:nvSpPr>
        <p:spPr>
          <a:xfrm rot="0">
            <a:off x="395409" y="2357599"/>
            <a:ext cx="13263345" cy="5572125"/>
          </a:xfrm>
          <a:prstGeom prst="rect">
            <a:avLst/>
          </a:prstGeom>
        </p:spPr>
        <p:txBody>
          <a:bodyPr anchor="t" rtlCol="false" tIns="0" lIns="0" bIns="0" rIns="0">
            <a:spAutoFit/>
          </a:bodyPr>
          <a:lstStyle/>
          <a:p>
            <a:pPr algn="l">
              <a:lnSpc>
                <a:spcPts val="3870"/>
              </a:lnSpc>
            </a:pPr>
          </a:p>
          <a:p>
            <a:pPr algn="l">
              <a:lnSpc>
                <a:spcPts val="3870"/>
              </a:lnSpc>
            </a:pPr>
            <a:r>
              <a:rPr lang="en-US" sz="3225" b="true">
                <a:solidFill>
                  <a:srgbClr val="000000"/>
                </a:solidFill>
                <a:latin typeface="Garet Bold"/>
                <a:ea typeface="Garet Bold"/>
                <a:cs typeface="Garet Bold"/>
                <a:sym typeface="Garet Bold"/>
              </a:rPr>
              <a:t>MCP3208</a:t>
            </a:r>
            <a:r>
              <a:rPr lang="en-US" sz="3225">
                <a:solidFill>
                  <a:srgbClr val="000000"/>
                </a:solidFill>
                <a:latin typeface="Garet"/>
                <a:ea typeface="Garet"/>
                <a:cs typeface="Garet"/>
                <a:sym typeface="Garet"/>
              </a:rPr>
              <a:t>:</a:t>
            </a:r>
          </a:p>
          <a:p>
            <a:pPr algn="l">
              <a:lnSpc>
                <a:spcPts val="3870"/>
              </a:lnSpc>
            </a:pPr>
          </a:p>
          <a:p>
            <a:pPr algn="l" marL="653272" indent="-326636" lvl="1">
              <a:lnSpc>
                <a:spcPts val="3630"/>
              </a:lnSpc>
              <a:buFont typeface="Arial"/>
              <a:buChar char="•"/>
            </a:pPr>
            <a:r>
              <a:rPr lang="en-US" sz="3025">
                <a:solidFill>
                  <a:srgbClr val="000000"/>
                </a:solidFill>
                <a:latin typeface="Garet"/>
                <a:ea typeface="Garet"/>
                <a:cs typeface="Garet"/>
                <a:sym typeface="Garet"/>
              </a:rPr>
              <a:t>12-Bit Resolution: Ensures high precision in converting analog signals to digital values.</a:t>
            </a:r>
          </a:p>
          <a:p>
            <a:pPr algn="l" marL="653272" indent="-326636" lvl="1">
              <a:lnSpc>
                <a:spcPts val="3630"/>
              </a:lnSpc>
              <a:buFont typeface="Arial"/>
              <a:buChar char="•"/>
            </a:pPr>
            <a:r>
              <a:rPr lang="en-US" sz="3025">
                <a:solidFill>
                  <a:srgbClr val="000000"/>
                </a:solidFill>
                <a:latin typeface="Garet"/>
                <a:ea typeface="Garet"/>
                <a:cs typeface="Garet"/>
                <a:sym typeface="Garet"/>
              </a:rPr>
              <a:t>SPI Interface: Simplifies communication with microcontrollers like Raspberry Pi Pico.</a:t>
            </a:r>
          </a:p>
          <a:p>
            <a:pPr algn="l" marL="653272" indent="-326636" lvl="1">
              <a:lnSpc>
                <a:spcPts val="3630"/>
              </a:lnSpc>
              <a:buFont typeface="Arial"/>
              <a:buChar char="•"/>
            </a:pPr>
            <a:r>
              <a:rPr lang="en-US" sz="3025">
                <a:solidFill>
                  <a:srgbClr val="000000"/>
                </a:solidFill>
                <a:latin typeface="Garet"/>
                <a:ea typeface="Garet"/>
                <a:cs typeface="Garet"/>
                <a:sym typeface="Garet"/>
              </a:rPr>
              <a:t>Sample-and-Hold Circuitry: Maintains signal stability during conversion.</a:t>
            </a:r>
          </a:p>
          <a:p>
            <a:pPr algn="l" marL="653272" indent="-326636" lvl="1">
              <a:lnSpc>
                <a:spcPts val="3630"/>
              </a:lnSpc>
              <a:buFont typeface="Arial"/>
              <a:buChar char="•"/>
            </a:pPr>
            <a:r>
              <a:rPr lang="en-US" sz="3025">
                <a:solidFill>
                  <a:srgbClr val="000000"/>
                </a:solidFill>
                <a:latin typeface="Garet"/>
                <a:ea typeface="Garet"/>
                <a:cs typeface="Garet"/>
                <a:sym typeface="Garet"/>
              </a:rPr>
              <a:t>Wide Voltage Range: Operates between 2.7V and 5.5V, making it compatible with various power supplies310.</a:t>
            </a:r>
          </a:p>
          <a:p>
            <a:pPr algn="l">
              <a:lnSpc>
                <a:spcPts val="3630"/>
              </a:lnSpc>
            </a:pPr>
          </a:p>
        </p:txBody>
      </p:sp>
      <p:sp>
        <p:nvSpPr>
          <p:cNvPr name="Freeform 5" id="5"/>
          <p:cNvSpPr/>
          <p:nvPr/>
        </p:nvSpPr>
        <p:spPr>
          <a:xfrm flipH="false" flipV="false" rot="0">
            <a:off x="13866875" y="3439742"/>
            <a:ext cx="4118089" cy="3407517"/>
          </a:xfrm>
          <a:custGeom>
            <a:avLst/>
            <a:gdLst/>
            <a:ahLst/>
            <a:cxnLst/>
            <a:rect r="r" b="b" t="t" l="l"/>
            <a:pathLst>
              <a:path h="3407517" w="4118089">
                <a:moveTo>
                  <a:pt x="0" y="0"/>
                </a:moveTo>
                <a:lnTo>
                  <a:pt x="4118089" y="0"/>
                </a:lnTo>
                <a:lnTo>
                  <a:pt x="4118089" y="3407516"/>
                </a:lnTo>
                <a:lnTo>
                  <a:pt x="0" y="3407516"/>
                </a:lnTo>
                <a:lnTo>
                  <a:pt x="0" y="0"/>
                </a:lnTo>
                <a:close/>
              </a:path>
            </a:pathLst>
          </a:custGeom>
          <a:blipFill>
            <a:blip r:embed="rId3"/>
            <a:stretch>
              <a:fillRect l="0" t="0" r="0" b="0"/>
            </a:stretch>
          </a:blipFill>
        </p:spPr>
      </p:sp>
      <p:sp>
        <p:nvSpPr>
          <p:cNvPr name="Freeform 6" id="6"/>
          <p:cNvSpPr/>
          <p:nvPr/>
        </p:nvSpPr>
        <p:spPr>
          <a:xfrm flipH="false" flipV="false" rot="0">
            <a:off x="17128808" y="9097630"/>
            <a:ext cx="926496" cy="1036903"/>
          </a:xfrm>
          <a:custGeom>
            <a:avLst/>
            <a:gdLst/>
            <a:ahLst/>
            <a:cxnLst/>
            <a:rect r="r" b="b" t="t" l="l"/>
            <a:pathLst>
              <a:path h="1036903" w="926496">
                <a:moveTo>
                  <a:pt x="0" y="0"/>
                </a:moveTo>
                <a:lnTo>
                  <a:pt x="926495" y="0"/>
                </a:lnTo>
                <a:lnTo>
                  <a:pt x="926495" y="1036903"/>
                </a:lnTo>
                <a:lnTo>
                  <a:pt x="0" y="1036903"/>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DAGjSplJFmI</dc:identifier>
  <dcterms:modified xsi:type="dcterms:W3CDTF">2011-08-01T06:04:30Z</dcterms:modified>
  <cp:revision>1</cp:revision>
  <dc:title>Title: ECG Monitoring using Raspberry Pi Pico Course: Design Laboratory (EC49202) Guided by: Prof. Mrinal Kanti Mandal Department: Electronics and Electrical Communication Engineering, IIT Kharagpur Group Members: Banda Raj Kishore, Shreyansh, Himanshu,</dc:title>
</cp:coreProperties>
</file>